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0"/>
  </p:notesMasterIdLst>
  <p:handoutMasterIdLst>
    <p:handoutMasterId r:id="rId41"/>
  </p:handoutMasterIdLst>
  <p:sldIdLst>
    <p:sldId id="257" r:id="rId5"/>
    <p:sldId id="389" r:id="rId6"/>
    <p:sldId id="384" r:id="rId7"/>
    <p:sldId id="317" r:id="rId8"/>
    <p:sldId id="399" r:id="rId9"/>
    <p:sldId id="270" r:id="rId10"/>
    <p:sldId id="395" r:id="rId11"/>
    <p:sldId id="281" r:id="rId12"/>
    <p:sldId id="400" r:id="rId13"/>
    <p:sldId id="396" r:id="rId14"/>
    <p:sldId id="420" r:id="rId15"/>
    <p:sldId id="278" r:id="rId16"/>
    <p:sldId id="425" r:id="rId17"/>
    <p:sldId id="427" r:id="rId18"/>
    <p:sldId id="426" r:id="rId19"/>
    <p:sldId id="428" r:id="rId20"/>
    <p:sldId id="423" r:id="rId21"/>
    <p:sldId id="397" r:id="rId22"/>
    <p:sldId id="402" r:id="rId23"/>
    <p:sldId id="407" r:id="rId24"/>
    <p:sldId id="403" r:id="rId25"/>
    <p:sldId id="401" r:id="rId26"/>
    <p:sldId id="406" r:id="rId27"/>
    <p:sldId id="408" r:id="rId28"/>
    <p:sldId id="409" r:id="rId29"/>
    <p:sldId id="410" r:id="rId30"/>
    <p:sldId id="411" r:id="rId31"/>
    <p:sldId id="412" r:id="rId32"/>
    <p:sldId id="413" r:id="rId33"/>
    <p:sldId id="414" r:id="rId34"/>
    <p:sldId id="415" r:id="rId35"/>
    <p:sldId id="416" r:id="rId36"/>
    <p:sldId id="417" r:id="rId37"/>
    <p:sldId id="321" r:id="rId38"/>
    <p:sldId id="391" r:id="rId39"/>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2B1BF"/>
    <a:srgbClr val="1B192E"/>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3725" autoAdjust="0"/>
  </p:normalViewPr>
  <p:slideViewPr>
    <p:cSldViewPr snapToGrid="0">
      <p:cViewPr varScale="1">
        <p:scale>
          <a:sx n="96" d="100"/>
          <a:sy n="96" d="100"/>
        </p:scale>
        <p:origin x="92" y="201"/>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D42ED23-981A-47F0-A975-9F9DBE60B5D2}" type="datetime1">
              <a:rPr lang="tr-TR" smtClean="0"/>
              <a:t>14.06.2021</a:t>
            </a:fld>
            <a:endParaRPr lang="tr-TR"/>
          </a:p>
        </p:txBody>
      </p:sp>
      <p:sp>
        <p:nvSpPr>
          <p:cNvPr id="4" name="Alt Bilgi Yer Tutucusu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tr-TR" smtClean="0"/>
              <a:t>‹#›</a:t>
            </a:fld>
            <a:endParaRPr lang="tr-TR"/>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2F25B81-550B-4C70-AB0F-9B1B0907CDCD}" type="datetime1">
              <a:rPr lang="tr-TR" smtClean="0"/>
              <a:t>14.06.2021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tr-TR" smtClean="0"/>
              <a:t>‹#›</a:t>
            </a:fld>
            <a:endParaRPr lang="tr-TR"/>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1</a:t>
            </a:fld>
            <a:endParaRPr lang="tr-TR"/>
          </a:p>
        </p:txBody>
      </p:sp>
      <p:sp>
        <p:nvSpPr>
          <p:cNvPr id="5" name="Veri Yer Tutucusu 4">
            <a:extLst>
              <a:ext uri="{FF2B5EF4-FFF2-40B4-BE49-F238E27FC236}">
                <a16:creationId xmlns:a16="http://schemas.microsoft.com/office/drawing/2014/main" id="{B00949FC-ED65-4E56-A4EB-BA1B58DAD0E4}"/>
              </a:ext>
            </a:extLst>
          </p:cNvPr>
          <p:cNvSpPr>
            <a:spLocks noGrp="1"/>
          </p:cNvSpPr>
          <p:nvPr>
            <p:ph type="dt" idx="1"/>
          </p:nvPr>
        </p:nvSpPr>
        <p:spPr/>
        <p:txBody>
          <a:bodyPr/>
          <a:lstStyle/>
          <a:p>
            <a:pPr rtl="0"/>
            <a:fld id="{787A58C3-8901-492D-9376-01E59DACC57B}" type="datetime1">
              <a:rPr lang="tr-TR" smtClean="0"/>
              <a:t>14.06.2021</a:t>
            </a:fld>
            <a:endParaRPr lang="tr-TR"/>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3</a:t>
            </a:fld>
            <a:endParaRPr lang="tr-TR"/>
          </a:p>
        </p:txBody>
      </p:sp>
      <p:sp>
        <p:nvSpPr>
          <p:cNvPr id="5" name="Veri Yer Tutucusu 4">
            <a:extLst>
              <a:ext uri="{FF2B5EF4-FFF2-40B4-BE49-F238E27FC236}">
                <a16:creationId xmlns:a16="http://schemas.microsoft.com/office/drawing/2014/main" id="{52D9A3FB-FCE4-43ED-8C12-9181EDF9DCED}"/>
              </a:ext>
            </a:extLst>
          </p:cNvPr>
          <p:cNvSpPr>
            <a:spLocks noGrp="1"/>
          </p:cNvSpPr>
          <p:nvPr>
            <p:ph type="dt" idx="1"/>
          </p:nvPr>
        </p:nvSpPr>
        <p:spPr/>
        <p:txBody>
          <a:bodyPr/>
          <a:lstStyle/>
          <a:p>
            <a:pPr rtl="0"/>
            <a:fld id="{36AB4378-AB29-4F4F-805F-C4E72519CBDA}" type="datetime1">
              <a:rPr lang="tr-TR" smtClean="0"/>
              <a:t>14.06.2021</a:t>
            </a:fld>
            <a:endParaRPr lang="tr-TR"/>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4</a:t>
            </a:fld>
            <a:endParaRPr lang="tr-TR"/>
          </a:p>
        </p:txBody>
      </p:sp>
      <p:sp>
        <p:nvSpPr>
          <p:cNvPr id="5" name="Veri Yer Tutucusu 4">
            <a:extLst>
              <a:ext uri="{FF2B5EF4-FFF2-40B4-BE49-F238E27FC236}">
                <a16:creationId xmlns:a16="http://schemas.microsoft.com/office/drawing/2014/main" id="{400E72E9-DEFC-4D8F-B629-ACDF7B1E1FD0}"/>
              </a:ext>
            </a:extLst>
          </p:cNvPr>
          <p:cNvSpPr>
            <a:spLocks noGrp="1"/>
          </p:cNvSpPr>
          <p:nvPr>
            <p:ph type="dt" idx="1"/>
          </p:nvPr>
        </p:nvSpPr>
        <p:spPr/>
        <p:txBody>
          <a:bodyPr/>
          <a:lstStyle/>
          <a:p>
            <a:pPr rtl="0"/>
            <a:fld id="{BB70F0F3-9AE8-4CF9-AA32-8CF1CD68D989}" type="datetime1">
              <a:rPr lang="tr-TR" smtClean="0"/>
              <a:t>14.06.2021</a:t>
            </a:fld>
            <a:endParaRPr lang="tr-TR"/>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6</a:t>
            </a:fld>
            <a:endParaRPr lang="tr-TR"/>
          </a:p>
        </p:txBody>
      </p:sp>
      <p:sp>
        <p:nvSpPr>
          <p:cNvPr id="5" name="Veri Yer Tutucusu 4">
            <a:extLst>
              <a:ext uri="{FF2B5EF4-FFF2-40B4-BE49-F238E27FC236}">
                <a16:creationId xmlns:a16="http://schemas.microsoft.com/office/drawing/2014/main" id="{5CD71DC2-7E6D-4F05-8D04-ED51C642420B}"/>
              </a:ext>
            </a:extLst>
          </p:cNvPr>
          <p:cNvSpPr>
            <a:spLocks noGrp="1"/>
          </p:cNvSpPr>
          <p:nvPr>
            <p:ph type="dt" idx="1"/>
          </p:nvPr>
        </p:nvSpPr>
        <p:spPr/>
        <p:txBody>
          <a:bodyPr/>
          <a:lstStyle/>
          <a:p>
            <a:pPr rtl="0"/>
            <a:fld id="{BDFCC226-A822-4AD7-9D67-E05DD027647B}" type="datetime1">
              <a:rPr lang="tr-TR" smtClean="0"/>
              <a:t>14.06.2021</a:t>
            </a:fld>
            <a:endParaRPr lang="tr-TR"/>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7</a:t>
            </a:fld>
            <a:endParaRPr lang="tr-TR"/>
          </a:p>
        </p:txBody>
      </p:sp>
      <p:sp>
        <p:nvSpPr>
          <p:cNvPr id="5" name="Veri Yer Tutucusu 4">
            <a:extLst>
              <a:ext uri="{FF2B5EF4-FFF2-40B4-BE49-F238E27FC236}">
                <a16:creationId xmlns:a16="http://schemas.microsoft.com/office/drawing/2014/main" id="{400E72E9-DEFC-4D8F-B629-ACDF7B1E1FD0}"/>
              </a:ext>
            </a:extLst>
          </p:cNvPr>
          <p:cNvSpPr>
            <a:spLocks noGrp="1"/>
          </p:cNvSpPr>
          <p:nvPr>
            <p:ph type="dt" idx="1"/>
          </p:nvPr>
        </p:nvSpPr>
        <p:spPr/>
        <p:txBody>
          <a:bodyPr/>
          <a:lstStyle/>
          <a:p>
            <a:pPr rtl="0"/>
            <a:fld id="{BB70F0F3-9AE8-4CF9-AA32-8CF1CD68D989}" type="datetime1">
              <a:rPr lang="tr-TR" smtClean="0"/>
              <a:t>14.06.2021</a:t>
            </a:fld>
            <a:endParaRPr lang="tr-TR"/>
          </a:p>
        </p:txBody>
      </p:sp>
    </p:spTree>
    <p:extLst>
      <p:ext uri="{BB962C8B-B14F-4D97-AF65-F5344CB8AC3E}">
        <p14:creationId xmlns:p14="http://schemas.microsoft.com/office/powerpoint/2010/main" val="190003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10</a:t>
            </a:fld>
            <a:endParaRPr lang="tr-TR"/>
          </a:p>
        </p:txBody>
      </p:sp>
      <p:sp>
        <p:nvSpPr>
          <p:cNvPr id="5" name="Veri Yer Tutucusu 4">
            <a:extLst>
              <a:ext uri="{FF2B5EF4-FFF2-40B4-BE49-F238E27FC236}">
                <a16:creationId xmlns:a16="http://schemas.microsoft.com/office/drawing/2014/main" id="{400E72E9-DEFC-4D8F-B629-ACDF7B1E1FD0}"/>
              </a:ext>
            </a:extLst>
          </p:cNvPr>
          <p:cNvSpPr>
            <a:spLocks noGrp="1"/>
          </p:cNvSpPr>
          <p:nvPr>
            <p:ph type="dt" idx="1"/>
          </p:nvPr>
        </p:nvSpPr>
        <p:spPr/>
        <p:txBody>
          <a:bodyPr/>
          <a:lstStyle/>
          <a:p>
            <a:pPr rtl="0"/>
            <a:fld id="{BB70F0F3-9AE8-4CF9-AA32-8CF1CD68D989}" type="datetime1">
              <a:rPr lang="tr-TR" smtClean="0"/>
              <a:t>14.06.2021</a:t>
            </a:fld>
            <a:endParaRPr lang="tr-TR"/>
          </a:p>
        </p:txBody>
      </p:sp>
    </p:spTree>
    <p:extLst>
      <p:ext uri="{BB962C8B-B14F-4D97-AF65-F5344CB8AC3E}">
        <p14:creationId xmlns:p14="http://schemas.microsoft.com/office/powerpoint/2010/main" val="745440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18</a:t>
            </a:fld>
            <a:endParaRPr lang="tr-TR"/>
          </a:p>
        </p:txBody>
      </p:sp>
      <p:sp>
        <p:nvSpPr>
          <p:cNvPr id="5" name="Veri Yer Tutucusu 4">
            <a:extLst>
              <a:ext uri="{FF2B5EF4-FFF2-40B4-BE49-F238E27FC236}">
                <a16:creationId xmlns:a16="http://schemas.microsoft.com/office/drawing/2014/main" id="{400E72E9-DEFC-4D8F-B629-ACDF7B1E1FD0}"/>
              </a:ext>
            </a:extLst>
          </p:cNvPr>
          <p:cNvSpPr>
            <a:spLocks noGrp="1"/>
          </p:cNvSpPr>
          <p:nvPr>
            <p:ph type="dt" idx="1"/>
          </p:nvPr>
        </p:nvSpPr>
        <p:spPr/>
        <p:txBody>
          <a:bodyPr/>
          <a:lstStyle/>
          <a:p>
            <a:pPr rtl="0"/>
            <a:fld id="{BB70F0F3-9AE8-4CF9-AA32-8CF1CD68D989}" type="datetime1">
              <a:rPr lang="tr-TR" smtClean="0"/>
              <a:t>14.06.2021</a:t>
            </a:fld>
            <a:endParaRPr lang="tr-TR"/>
          </a:p>
        </p:txBody>
      </p:sp>
    </p:spTree>
    <p:extLst>
      <p:ext uri="{BB962C8B-B14F-4D97-AF65-F5344CB8AC3E}">
        <p14:creationId xmlns:p14="http://schemas.microsoft.com/office/powerpoint/2010/main" val="129919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1983A999-5E0E-42CA-8400-604AE921FF7C}" type="slidenum">
              <a:rPr lang="tr-TR" smtClean="0"/>
              <a:t>34</a:t>
            </a:fld>
            <a:endParaRPr lang="tr-TR"/>
          </a:p>
        </p:txBody>
      </p:sp>
      <p:sp>
        <p:nvSpPr>
          <p:cNvPr id="5" name="Veri Yer Tutucusu 4">
            <a:extLst>
              <a:ext uri="{FF2B5EF4-FFF2-40B4-BE49-F238E27FC236}">
                <a16:creationId xmlns:a16="http://schemas.microsoft.com/office/drawing/2014/main" id="{2F3AB5F5-E1B7-4F1F-A88A-41A8D7031F70}"/>
              </a:ext>
            </a:extLst>
          </p:cNvPr>
          <p:cNvSpPr>
            <a:spLocks noGrp="1"/>
          </p:cNvSpPr>
          <p:nvPr>
            <p:ph type="dt" idx="1"/>
          </p:nvPr>
        </p:nvSpPr>
        <p:spPr/>
        <p:txBody>
          <a:bodyPr/>
          <a:lstStyle/>
          <a:p>
            <a:pPr rtl="0"/>
            <a:fld id="{4E9BB742-8793-433B-B0E0-891FBEC27B92}" type="datetime1">
              <a:rPr lang="tr-TR" smtClean="0"/>
              <a:t>14.06.2021</a:t>
            </a:fld>
            <a:endParaRPr lang="tr-TR"/>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aşlık">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tr-TR" sz="4800"/>
              <a:t>3DFloat</a:t>
            </a:r>
          </a:p>
        </p:txBody>
      </p:sp>
      <p:sp>
        <p:nvSpPr>
          <p:cNvPr id="14" name="Resim Yer Tutucusu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tr-TR"/>
              <a:t>Resim eklemek için simgeye tıklayın</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9" name="Gr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Serbest Biçim: Şekil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3" name="Metin Yer Tutucusu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tr-TR"/>
              <a:t>Asıl metin stillerini düzenlemek için tıklayın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çerik 3 sütunu">
    <p:spTree>
      <p:nvGrpSpPr>
        <p:cNvPr id="1" name=""/>
        <p:cNvGrpSpPr/>
        <p:nvPr/>
      </p:nvGrpSpPr>
      <p:grpSpPr>
        <a:xfrm>
          <a:off x="0" y="0"/>
          <a:ext cx="0" cy="0"/>
          <a:chOff x="0" y="0"/>
          <a:chExt cx="0" cy="0"/>
        </a:xfrm>
      </p:grpSpPr>
      <p:grpSp>
        <p:nvGrpSpPr>
          <p:cNvPr id="34" name="Gr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Serbest Form: Şekil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p>
          </p:txBody>
        </p:sp>
        <p:sp>
          <p:nvSpPr>
            <p:cNvPr id="36" name="Serbest Biçim: Şekil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19" name="Serbest Biçim: Şekil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5" name="Başlık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tr-TR" sz="4800" dirty="0"/>
            </a:lvl1pPr>
          </a:lstStyle>
          <a:p>
            <a:pPr lvl="0" rtl="0">
              <a:lnSpc>
                <a:spcPct val="100000"/>
              </a:lnSpc>
            </a:pPr>
            <a:r>
              <a:rPr lang="tr-TR"/>
              <a:t>Asıl başlık stilini düzenlemek için tıklayın</a:t>
            </a:r>
          </a:p>
        </p:txBody>
      </p:sp>
      <p:sp>
        <p:nvSpPr>
          <p:cNvPr id="16" name="Metin Yer Tutucusu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17" name="İçerik Yer Tutucusu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22" name="Metin Yer Tutucusu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tr-TR" sz="2000" b="0" cap="all" spc="200" baseline="0" dirty="0">
                <a:solidFill>
                  <a:schemeClr val="tx1"/>
                </a:solidFill>
              </a:defRPr>
            </a:lvl1pPr>
          </a:lstStyle>
          <a:p>
            <a:pPr marL="228600" lvl="0" indent="-228600" rtl="0"/>
            <a:r>
              <a:rPr lang="tr-TR"/>
              <a:t>Asıl metin stillerini düzenlemek için tıklayın</a:t>
            </a:r>
          </a:p>
        </p:txBody>
      </p:sp>
      <p:sp>
        <p:nvSpPr>
          <p:cNvPr id="23" name="İçerik Yer Tutucusu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18" name="Metin Yer Tutucusu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tr-TR" sz="2000" b="0" cap="all" spc="200" baseline="0" dirty="0">
                <a:solidFill>
                  <a:schemeClr val="tx1"/>
                </a:solidFill>
              </a:defRPr>
            </a:lvl1pPr>
          </a:lstStyle>
          <a:p>
            <a:pPr marL="228600" lvl="0" indent="-228600" rtl="0"/>
            <a:r>
              <a:rPr lang="tr-TR"/>
              <a:t>DÜZENLEMEK için tıklayın</a:t>
            </a:r>
          </a:p>
        </p:txBody>
      </p:sp>
      <p:sp>
        <p:nvSpPr>
          <p:cNvPr id="21" name="İçerik Yer Tutucusu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tr-TR"/>
              <a:t>2 Şubat 20XX, Salı</a:t>
            </a:r>
            <a:endParaRPr lang="tr-TR" dirty="0"/>
          </a:p>
        </p:txBody>
      </p:sp>
      <p:sp>
        <p:nvSpPr>
          <p:cNvPr id="5" name="Alt Bilgi Yer Tutucusu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tr-TR"/>
              <a:t>Örnek Alt Bilgi Metni</a:t>
            </a:r>
          </a:p>
        </p:txBody>
      </p:sp>
      <p:sp>
        <p:nvSpPr>
          <p:cNvPr id="6" name="Slayt Numarası Yer Tutucusu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Özet">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tr-TR"/>
              <a:t>Asıl başlık stilini düzenlemek için tıklayın</a:t>
            </a:r>
          </a:p>
        </p:txBody>
      </p:sp>
      <p:sp>
        <p:nvSpPr>
          <p:cNvPr id="10" name="Resim Yer Tutucusu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tr-TR"/>
              <a:t>Resim eklemek için simgeye tıklayın</a:t>
            </a:r>
          </a:p>
        </p:txBody>
      </p:sp>
      <p:sp>
        <p:nvSpPr>
          <p:cNvPr id="7" name="İçerik Yer Tutucusu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tr-TR"/>
              <a:t>Asıl metin stillerini düzenlemek için tıklayın</a:t>
            </a:r>
          </a:p>
        </p:txBody>
      </p:sp>
      <p:sp>
        <p:nvSpPr>
          <p:cNvPr id="2" name="Tarih Yer Tutucusu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tr-TR"/>
              <a:t>2 Şubat 20XX, Salı</a:t>
            </a:r>
          </a:p>
        </p:txBody>
      </p:sp>
      <p:sp>
        <p:nvSpPr>
          <p:cNvPr id="3" name="Alt Bilgi Yer Tutucusu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tr-TR"/>
              <a:t>Örnek Alt Bilgi Metni</a:t>
            </a:r>
          </a:p>
        </p:txBody>
      </p:sp>
      <p:sp>
        <p:nvSpPr>
          <p:cNvPr id="4" name="Slayt Numarası Yer Tutucusu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Kapanış">
    <p:spTree>
      <p:nvGrpSpPr>
        <p:cNvPr id="1" name=""/>
        <p:cNvGrpSpPr/>
        <p:nvPr/>
      </p:nvGrpSpPr>
      <p:grpSpPr>
        <a:xfrm>
          <a:off x="0" y="0"/>
          <a:ext cx="0" cy="0"/>
          <a:chOff x="0" y="0"/>
          <a:chExt cx="0" cy="0"/>
        </a:xfrm>
      </p:grpSpPr>
      <p:sp>
        <p:nvSpPr>
          <p:cNvPr id="28" name="Başlık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tr-TR"/>
              <a:t>Asıl başlık stilini düzenlemek için tıklayın</a:t>
            </a:r>
            <a:endParaRPr lang="tr-TR" dirty="0"/>
          </a:p>
        </p:txBody>
      </p:sp>
      <p:sp>
        <p:nvSpPr>
          <p:cNvPr id="31" name="Alt Başlık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tr-TR">
                <a:solidFill>
                  <a:schemeClr val="tx1">
                    <a:alpha val="60000"/>
                  </a:schemeClr>
                </a:solidFill>
              </a:rPr>
              <a:t>Asıl alt başlık stilini düzenlemek için tıklayın</a:t>
            </a:r>
            <a:endParaRPr lang="tr-TR" dirty="0">
              <a:solidFill>
                <a:schemeClr val="tx1">
                  <a:alpha val="60000"/>
                </a:schemeClr>
              </a:solidFill>
            </a:endParaRPr>
          </a:p>
        </p:txBody>
      </p:sp>
      <p:sp>
        <p:nvSpPr>
          <p:cNvPr id="40" name="Resim Yer Tutucusu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tr-TR"/>
              <a:t>Resim eklemek için simgeye tıklayın</a:t>
            </a:r>
            <a:endParaRPr lang="tr-TR" dirty="0"/>
          </a:p>
        </p:txBody>
      </p:sp>
      <p:sp>
        <p:nvSpPr>
          <p:cNvPr id="42" name="Resim Yer Tutucusu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tr-TR"/>
              <a:t>Resim eklemek için simgeye tıklayın</a:t>
            </a:r>
          </a:p>
        </p:txBody>
      </p:sp>
      <p:grpSp>
        <p:nvGrpSpPr>
          <p:cNvPr id="43" name="Gr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Serbest Biçim: Şekil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6" name="Serbest Biçim: Şekil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a:solidFill>
                  <a:schemeClr val="tx1"/>
                </a:solidFill>
              </a:endParaRPr>
            </a:p>
          </p:txBody>
        </p:sp>
      </p:grpSp>
      <p:grpSp>
        <p:nvGrpSpPr>
          <p:cNvPr id="15" name="Gr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Serbest Biçim: Şekil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5" name="Tarih Yer Tutucusu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tr-TR"/>
              <a:t>2 Şubat 20XX, Salı</a:t>
            </a:r>
          </a:p>
        </p:txBody>
      </p:sp>
      <p:sp>
        <p:nvSpPr>
          <p:cNvPr id="6" name="Alt Bilgi Yer Tutucusu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tr-TR"/>
              <a:t>Örnek Alt Bilgi Metni</a:t>
            </a:r>
          </a:p>
        </p:txBody>
      </p:sp>
      <p:sp>
        <p:nvSpPr>
          <p:cNvPr id="7" name="Slayt Numarası Yer Tutucusu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tr-TR"/>
              <a:t>Asıl başlık stilini düzenlemek için tıklayın</a:t>
            </a:r>
            <a:endParaRPr lang="tr-TR" dirty="0"/>
          </a:p>
        </p:txBody>
      </p:sp>
      <p:sp>
        <p:nvSpPr>
          <p:cNvPr id="3" name="Alt Başlık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a:t>Asıl alt başlık stilini düzenlemek için tıklayın</a:t>
            </a:r>
            <a:endParaRPr lang="tr-TR" dirty="0"/>
          </a:p>
        </p:txBody>
      </p:sp>
      <p:sp>
        <p:nvSpPr>
          <p:cNvPr id="4" name="Tarih Yer Tutucusu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tr-TR"/>
              <a:t>2 Şubat 20XX, Salı</a:t>
            </a:r>
            <a:endParaRPr lang="tr-TR" dirty="0"/>
          </a:p>
        </p:txBody>
      </p:sp>
      <p:sp>
        <p:nvSpPr>
          <p:cNvPr id="5" name="Alt Bilgi Yer Tutucusu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tr-TR"/>
              <a:t>Örnek Alt Bilgi Metni</a:t>
            </a:r>
          </a:p>
        </p:txBody>
      </p:sp>
      <p:sp>
        <p:nvSpPr>
          <p:cNvPr id="6" name="Slayt Numarası Yer Tutucusu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
        <p:nvSpPr>
          <p:cNvPr id="19" name="Serbest Biçim: Şekil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34" name="Gr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Serbest Form: Şekil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p>
          </p:txBody>
        </p:sp>
        <p:sp>
          <p:nvSpPr>
            <p:cNvPr id="36" name="Serbest Biçim: Şekil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13" name="Gr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Serbest Biçim: Şekil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2" name="Başlık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tr-TR"/>
              <a:t>Asıl başlık stilini düzenlemek için tıklayın</a:t>
            </a:r>
            <a:endParaRPr lang="tr-TR" dirty="0"/>
          </a:p>
        </p:txBody>
      </p:sp>
      <p:sp>
        <p:nvSpPr>
          <p:cNvPr id="3" name="İçerik Yer Tutucusu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İçerik Yer Tutucusu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tr-TR"/>
              <a:t>2 Şubat 20XX, Salı</a:t>
            </a:r>
          </a:p>
        </p:txBody>
      </p:sp>
      <p:sp>
        <p:nvSpPr>
          <p:cNvPr id="6" name="Alt Bilgi Yer Tutucusu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tr-TR"/>
              <a:t>Örnek Alt Bilgi Metni</a:t>
            </a:r>
          </a:p>
        </p:txBody>
      </p:sp>
      <p:sp>
        <p:nvSpPr>
          <p:cNvPr id="7" name="Slayt Numarası Yer Tutucusu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tr-TR"/>
              <a:t>2 Şubat 20XX, Salı</a:t>
            </a:r>
          </a:p>
        </p:txBody>
      </p:sp>
      <p:sp>
        <p:nvSpPr>
          <p:cNvPr id="3" name="Alt Bilgi Yer Tutucusu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tr-TR"/>
              <a:t>Örnek Alt Bilgi Metni</a:t>
            </a:r>
          </a:p>
        </p:txBody>
      </p:sp>
      <p:sp>
        <p:nvSpPr>
          <p:cNvPr id="4" name="Slayt Numarası Yer Tutucusu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grpSp>
        <p:nvGrpSpPr>
          <p:cNvPr id="8" name="Gr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Serbest Biçim: Şekil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2" name="Başlık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tr-TR"/>
              <a:t>Asıl başlık stilini düzenlemek için tıklayın</a:t>
            </a:r>
            <a:endParaRPr lang="tr-TR" dirty="0"/>
          </a:p>
        </p:txBody>
      </p:sp>
      <p:sp>
        <p:nvSpPr>
          <p:cNvPr id="3" name="İçerik Yer Tutucusu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a:t>Asıl metin stillerini düzenlemek için tıklayın</a:t>
            </a:r>
          </a:p>
        </p:txBody>
      </p:sp>
      <p:sp>
        <p:nvSpPr>
          <p:cNvPr id="5" name="Tarih Yer Tutucusu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tr-TR"/>
              <a:t>2 Şubat 20XX, Salı</a:t>
            </a:r>
          </a:p>
        </p:txBody>
      </p:sp>
      <p:sp>
        <p:nvSpPr>
          <p:cNvPr id="6" name="Alt Bilgi Yer Tutucusu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tr-TR"/>
              <a:t>Örnek Alt Bilgi Metni</a:t>
            </a:r>
          </a:p>
        </p:txBody>
      </p:sp>
      <p:sp>
        <p:nvSpPr>
          <p:cNvPr id="7" name="Slayt Numarası Yer Tutucusu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ündem">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tr-TR"/>
              <a:t>Başlık eklemek için tıklayın</a:t>
            </a:r>
          </a:p>
        </p:txBody>
      </p:sp>
      <p:sp>
        <p:nvSpPr>
          <p:cNvPr id="7" name="İçerik Yer Tutucusu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tr-TR" sz="1600"/>
              <a:t>Metin eklemek için tıklayın</a:t>
            </a:r>
          </a:p>
        </p:txBody>
      </p:sp>
      <p:sp>
        <p:nvSpPr>
          <p:cNvPr id="17" name="Resim Yer Tutucusu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tr-TR"/>
              <a:t>Resim eklemek için simgeye tıklayın</a:t>
            </a:r>
          </a:p>
        </p:txBody>
      </p:sp>
      <p:sp>
        <p:nvSpPr>
          <p:cNvPr id="22" name="Resim Yer Tutucusu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tr-TR"/>
              <a:t>Resim eklemek için simgeye tıklayın</a:t>
            </a:r>
          </a:p>
        </p:txBody>
      </p:sp>
      <p:sp>
        <p:nvSpPr>
          <p:cNvPr id="25" name="Resim Yer Tutucusu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tr-TR"/>
              <a:t>Resim eklemek için simgeye tıklayın</a:t>
            </a:r>
          </a:p>
        </p:txBody>
      </p:sp>
      <p:sp>
        <p:nvSpPr>
          <p:cNvPr id="2" name="Tarih Yer Tutucusu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tr-TR"/>
              <a:t>2 Şubat 20XX, Salı</a:t>
            </a:r>
          </a:p>
        </p:txBody>
      </p:sp>
      <p:sp>
        <p:nvSpPr>
          <p:cNvPr id="3" name="Alt Bilgi Yer Tutucusu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tr-TR"/>
              <a:t>Örnek Alt Bilgi Metni</a:t>
            </a:r>
          </a:p>
        </p:txBody>
      </p:sp>
      <p:sp>
        <p:nvSpPr>
          <p:cNvPr id="4" name="Slayt Numarası Yer Tutucusu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10" name="Gr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Serbest Biçim: Şekil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iriş">
    <p:spTree>
      <p:nvGrpSpPr>
        <p:cNvPr id="1" name=""/>
        <p:cNvGrpSpPr/>
        <p:nvPr/>
      </p:nvGrpSpPr>
      <p:grpSpPr>
        <a:xfrm>
          <a:off x="0" y="0"/>
          <a:ext cx="0" cy="0"/>
          <a:chOff x="0" y="0"/>
          <a:chExt cx="0" cy="0"/>
        </a:xfrm>
      </p:grpSpPr>
      <p:sp>
        <p:nvSpPr>
          <p:cNvPr id="9" name="Başlık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tr-TR"/>
              <a:t>Asıl başlık stilini düzenlemek için tıklayın</a:t>
            </a:r>
            <a:endParaRPr lang="tr-TR" dirty="0"/>
          </a:p>
        </p:txBody>
      </p:sp>
      <p:sp>
        <p:nvSpPr>
          <p:cNvPr id="12" name="Resim Yer Tutucusu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tr-TR"/>
              <a:t>Resim eklemek için simgeye tıklayın</a:t>
            </a:r>
          </a:p>
        </p:txBody>
      </p:sp>
      <p:sp>
        <p:nvSpPr>
          <p:cNvPr id="18" name="Resim Yer Tutucusu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tr-TR"/>
              <a:t>Resim eklemek için simgeye tıklayın</a:t>
            </a:r>
          </a:p>
        </p:txBody>
      </p:sp>
      <p:sp>
        <p:nvSpPr>
          <p:cNvPr id="19" name="Resim Yer Tutucusu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tr-TR"/>
              <a:t>Resim eklemek için simgeye tıklayın</a:t>
            </a:r>
          </a:p>
        </p:txBody>
      </p:sp>
      <p:sp>
        <p:nvSpPr>
          <p:cNvPr id="20" name="Resim Yer Tutucusu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tr-TR"/>
              <a:t>Resim eklemek için simgeye tıklayın</a:t>
            </a:r>
          </a:p>
        </p:txBody>
      </p:sp>
      <p:sp>
        <p:nvSpPr>
          <p:cNvPr id="2" name="Tarih Yer Tutucusu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tr-TR"/>
              <a:t>2 Şubat 20XX, Salı</a:t>
            </a:r>
          </a:p>
        </p:txBody>
      </p:sp>
      <p:sp>
        <p:nvSpPr>
          <p:cNvPr id="3" name="Alt Bilgi Yer Tutucusu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tr-TR"/>
              <a:t>Örnek Alt Bilgi Metni</a:t>
            </a:r>
          </a:p>
        </p:txBody>
      </p:sp>
      <p:sp>
        <p:nvSpPr>
          <p:cNvPr id="4" name="Slayt Numarası Yer Tutucusu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
        <p:nvSpPr>
          <p:cNvPr id="11" name="İçerik Yer Tutucusu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tr-TR"/>
              <a:t>Asıl metin stillerini düzenlemek için tıklayın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ölüm sonu">
    <p:bg>
      <p:bgRef idx="1001">
        <a:schemeClr val="bg1"/>
      </p:bgRef>
    </p:bg>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tr-TR"/>
              <a:t>Resim eklemek için simgeye tıklayın</a:t>
            </a:r>
          </a:p>
        </p:txBody>
      </p:sp>
      <p:sp>
        <p:nvSpPr>
          <p:cNvPr id="4" name="Tarih Yer Tutucusu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tr-TR"/>
              <a:t>2 Şubat 20XX, Salı</a:t>
            </a:r>
          </a:p>
        </p:txBody>
      </p:sp>
      <p:sp>
        <p:nvSpPr>
          <p:cNvPr id="5" name="Alt Bilgi Yer Tutucusu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tr-TR"/>
              <a:t>Örnek Alt Bilgi Metni</a:t>
            </a:r>
          </a:p>
        </p:txBody>
      </p:sp>
      <p:sp>
        <p:nvSpPr>
          <p:cNvPr id="6" name="Slayt Numarası Yer Tutucusu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tr-TR" smtClean="0"/>
              <a:t>‹#›</a:t>
            </a:fld>
            <a:endParaRPr lang="tr-TR"/>
          </a:p>
        </p:txBody>
      </p:sp>
      <p:sp>
        <p:nvSpPr>
          <p:cNvPr id="13" name="Dikdörtgen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4" name="Dikdörtgen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5" name="Başlık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tr-TR"/>
              <a:t>Asıl başlık stilini düzenlemek için tıklayın</a:t>
            </a:r>
            <a:endParaRPr lang="tr-TR" dirty="0"/>
          </a:p>
        </p:txBody>
      </p:sp>
      <p:sp>
        <p:nvSpPr>
          <p:cNvPr id="16" name="Alt Başlık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tr-TR">
                <a:solidFill>
                  <a:schemeClr val="tx1">
                    <a:alpha val="60000"/>
                  </a:schemeClr>
                </a:solidFill>
              </a:rPr>
              <a:t>Asıl alt başlık stilini düzenlemek için tıklayın</a:t>
            </a:r>
            <a:endParaRPr lang="tr-TR"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ölüm sonu">
    <p:bg>
      <p:bgRef idx="1001">
        <a:schemeClr val="bg1"/>
      </p:bgRef>
    </p:bg>
    <p:spTree>
      <p:nvGrpSpPr>
        <p:cNvPr id="1" name=""/>
        <p:cNvGrpSpPr/>
        <p:nvPr/>
      </p:nvGrpSpPr>
      <p:grpSpPr>
        <a:xfrm>
          <a:off x="0" y="0"/>
          <a:ext cx="0" cy="0"/>
          <a:chOff x="0" y="0"/>
          <a:chExt cx="0" cy="0"/>
        </a:xfrm>
      </p:grpSpPr>
      <p:sp>
        <p:nvSpPr>
          <p:cNvPr id="8" name="Resim Yer Tutucusu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tr-TR"/>
              <a:t>Resim eklemek için simgeye tıklayın</a:t>
            </a:r>
          </a:p>
        </p:txBody>
      </p:sp>
      <p:sp>
        <p:nvSpPr>
          <p:cNvPr id="16" name="Alt Başlık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tr-TR">
                <a:solidFill>
                  <a:schemeClr val="tx1">
                    <a:alpha val="60000"/>
                  </a:schemeClr>
                </a:solidFill>
              </a:rPr>
              <a:t>Asıl alt başlık stilini düzenlemek için tıklayın</a:t>
            </a:r>
            <a:endParaRPr lang="tr-TR" dirty="0">
              <a:solidFill>
                <a:schemeClr val="tx1">
                  <a:alpha val="60000"/>
                </a:schemeClr>
              </a:solidFill>
            </a:endParaRPr>
          </a:p>
        </p:txBody>
      </p:sp>
      <p:sp>
        <p:nvSpPr>
          <p:cNvPr id="15" name="Başlık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tr-TR"/>
              <a:t>Asıl başlık stilini düzenlemek için tıklayın</a:t>
            </a:r>
            <a:endParaRPr lang="tr-TR"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Grafik Tablosu Zaman Çizelgesi">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Serbest Biçim: Şekil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6" name="Serbest Biçim: Şekil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dirty="0">
                <a:solidFill>
                  <a:schemeClr val="tx1"/>
                </a:solidFill>
              </a:endParaRPr>
            </a:p>
          </p:txBody>
        </p:sp>
      </p:grpSp>
      <p:sp>
        <p:nvSpPr>
          <p:cNvPr id="2" name="Başlık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tr-TR" dirty="0"/>
            </a:lvl1pPr>
          </a:lstStyle>
          <a:p>
            <a:pPr lvl="0" rtl="0">
              <a:lnSpc>
                <a:spcPct val="100000"/>
              </a:lnSpc>
            </a:pPr>
            <a:r>
              <a:rPr lang="tr-TR"/>
              <a:t>Asıl başlık stilini düzenlemek için tıklayın</a:t>
            </a:r>
          </a:p>
        </p:txBody>
      </p:sp>
      <p:sp>
        <p:nvSpPr>
          <p:cNvPr id="3" name="İçerik Yer Tutucusu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Tarih Yer Tutucusu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tr-TR"/>
              <a:t>2 Şubat 20XX, Salı</a:t>
            </a:r>
          </a:p>
        </p:txBody>
      </p:sp>
      <p:sp>
        <p:nvSpPr>
          <p:cNvPr id="5" name="Alt Bilgi Yer Tutucusu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tr-TR"/>
              <a:t>Örnek Alt Bilgi Metni</a:t>
            </a:r>
          </a:p>
        </p:txBody>
      </p:sp>
      <p:sp>
        <p:nvSpPr>
          <p:cNvPr id="6" name="Slayt Numarası Yer Tutucusu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lıntı">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tr-TR"/>
              <a:t>Asıl başlık stilini düzenlemek için tıklayın</a:t>
            </a:r>
            <a:endParaRPr lang="tr-TR" dirty="0"/>
          </a:p>
        </p:txBody>
      </p:sp>
      <p:grpSp>
        <p:nvGrpSpPr>
          <p:cNvPr id="8" name="Gr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Serbest 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0" name="Serbest 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1" name="Serbest 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7" name="İçerik Yer Tutucusu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tr-TR"/>
              <a:t>Asıl metin stillerini düzenlemek için tıklayın</a:t>
            </a:r>
          </a:p>
        </p:txBody>
      </p:sp>
      <p:sp>
        <p:nvSpPr>
          <p:cNvPr id="15" name="Resim Yer Tutucusu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tr-TR"/>
              <a:t>Resim eklemek için simgeye tıklayın</a:t>
            </a:r>
          </a:p>
        </p:txBody>
      </p:sp>
      <p:sp>
        <p:nvSpPr>
          <p:cNvPr id="2" name="Tarih Yer Tutucusu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tr-TR"/>
              <a:t>2 Şubat 20XX, Salı</a:t>
            </a:r>
          </a:p>
        </p:txBody>
      </p:sp>
      <p:sp>
        <p:nvSpPr>
          <p:cNvPr id="3" name="Alt Bilgi Yer Tutucusu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tr-TR"/>
              <a:t>Örnek Alt Bilgi Metni</a:t>
            </a:r>
          </a:p>
        </p:txBody>
      </p:sp>
      <p:sp>
        <p:nvSpPr>
          <p:cNvPr id="4" name="Slayt Numarası Yer Tutucusu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kip">
    <p:spTree>
      <p:nvGrpSpPr>
        <p:cNvPr id="1" name=""/>
        <p:cNvGrpSpPr/>
        <p:nvPr/>
      </p:nvGrpSpPr>
      <p:grpSpPr>
        <a:xfrm>
          <a:off x="0" y="0"/>
          <a:ext cx="0" cy="0"/>
          <a:chOff x="0" y="0"/>
          <a:chExt cx="0" cy="0"/>
        </a:xfrm>
      </p:grpSpPr>
      <p:sp>
        <p:nvSpPr>
          <p:cNvPr id="16" name="Dikdörtgen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0" name="Başlık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tr-TR"/>
              <a:t>Ekip</a:t>
            </a:r>
          </a:p>
        </p:txBody>
      </p:sp>
      <p:grpSp>
        <p:nvGrpSpPr>
          <p:cNvPr id="51" name="Gr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Serbest Biçim: Şekil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a:p>
          </p:txBody>
        </p:sp>
        <p:sp>
          <p:nvSpPr>
            <p:cNvPr id="53" name="Serbest Biçim: Şekil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56" name="Resim Yer Tutucusu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tr-TR"/>
              <a:t>Resim eklemek için simgeye tıklayın</a:t>
            </a:r>
          </a:p>
        </p:txBody>
      </p:sp>
      <p:sp>
        <p:nvSpPr>
          <p:cNvPr id="57" name="Resim Yer Tutucusu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tr-TR"/>
              <a:t>Resim eklemek için simgeye tıklayın</a:t>
            </a:r>
          </a:p>
        </p:txBody>
      </p:sp>
      <p:sp>
        <p:nvSpPr>
          <p:cNvPr id="58" name="Resim Yer Tutucusu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tr-TR"/>
              <a:t>Resim eklemek için simgeye tıklayın</a:t>
            </a:r>
            <a:endParaRPr lang="tr-TR" dirty="0"/>
          </a:p>
        </p:txBody>
      </p:sp>
      <p:sp>
        <p:nvSpPr>
          <p:cNvPr id="59" name="Resim Yer Tutucusu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tr-TR"/>
              <a:t>Resim eklemek için simgeye tıklayın</a:t>
            </a:r>
          </a:p>
        </p:txBody>
      </p:sp>
      <p:sp>
        <p:nvSpPr>
          <p:cNvPr id="63" name="Metin Yer Tutucusu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tr-TR"/>
              <a:t>Ad</a:t>
            </a:r>
          </a:p>
        </p:txBody>
      </p:sp>
      <p:sp>
        <p:nvSpPr>
          <p:cNvPr id="61" name="Metin Yer Tutucusu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tr-TR"/>
              <a:t>Başlık</a:t>
            </a:r>
          </a:p>
        </p:txBody>
      </p:sp>
      <p:sp>
        <p:nvSpPr>
          <p:cNvPr id="65" name="Metin Yer Tutucusu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tr-TR"/>
              <a:t>Ad</a:t>
            </a:r>
          </a:p>
        </p:txBody>
      </p:sp>
      <p:sp>
        <p:nvSpPr>
          <p:cNvPr id="64" name="Metin Yer Tutucusu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tr-TR"/>
              <a:t>Başlık</a:t>
            </a:r>
          </a:p>
        </p:txBody>
      </p:sp>
      <p:sp>
        <p:nvSpPr>
          <p:cNvPr id="67" name="Metin Yer Tutucusu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tr-TR"/>
              <a:t>Ad</a:t>
            </a:r>
          </a:p>
        </p:txBody>
      </p:sp>
      <p:sp>
        <p:nvSpPr>
          <p:cNvPr id="66" name="Metin Yer Tutucusu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tr-TR"/>
              <a:t>Başlık</a:t>
            </a:r>
          </a:p>
        </p:txBody>
      </p:sp>
      <p:sp>
        <p:nvSpPr>
          <p:cNvPr id="69" name="Metin Yer Tutucusu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tr-TR"/>
              <a:t>Ad</a:t>
            </a:r>
          </a:p>
        </p:txBody>
      </p:sp>
      <p:sp>
        <p:nvSpPr>
          <p:cNvPr id="68" name="Metin Yer Tutucusu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tr-TR"/>
              <a:t>Başlık</a:t>
            </a:r>
          </a:p>
        </p:txBody>
      </p:sp>
      <p:sp>
        <p:nvSpPr>
          <p:cNvPr id="4" name="Tarih Yer Tutucusu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tr-TR"/>
              <a:t>2 Şubat 20XX, Salı</a:t>
            </a:r>
            <a:endParaRPr lang="tr-TR" dirty="0"/>
          </a:p>
        </p:txBody>
      </p:sp>
      <p:sp>
        <p:nvSpPr>
          <p:cNvPr id="5" name="Alt Bilgi Yer Tutucusu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tr-TR"/>
              <a:t>Örnek Alt Bilgi Metni</a:t>
            </a:r>
          </a:p>
        </p:txBody>
      </p:sp>
      <p:sp>
        <p:nvSpPr>
          <p:cNvPr id="6" name="Slayt Numarası Yer Tutucusu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çerik 2 sütunu (karşılaştırma slaydı)">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11" name="Dikdörtgen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a:p>
        </p:txBody>
      </p:sp>
      <p:sp>
        <p:nvSpPr>
          <p:cNvPr id="2" name="Başlık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tr-TR" sz="4800" dirty="0"/>
            </a:lvl1pPr>
          </a:lstStyle>
          <a:p>
            <a:pPr lvl="0" rtl="0">
              <a:lnSpc>
                <a:spcPct val="100000"/>
              </a:lnSpc>
            </a:pPr>
            <a:r>
              <a:rPr lang="tr-TR"/>
              <a:t>Asıl başlık stilini düzenlemek için tıklayın</a:t>
            </a:r>
          </a:p>
        </p:txBody>
      </p:sp>
      <p:sp>
        <p:nvSpPr>
          <p:cNvPr id="3" name="Metin Yer Tutucusu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tr-TR" sz="1400" b="0" cap="all" spc="200" baseline="0" dirty="0">
                <a:solidFill>
                  <a:schemeClr val="tx1"/>
                </a:solidFill>
              </a:defRPr>
            </a:lvl1pPr>
          </a:lstStyle>
          <a:p>
            <a:pPr marL="228600" lvl="0" indent="-228600" rtl="0"/>
            <a:r>
              <a:rPr lang="tr-TR"/>
              <a:t>Asıl metin stillerini düzenlemek için tıklayın</a:t>
            </a:r>
          </a:p>
        </p:txBody>
      </p:sp>
      <p:sp>
        <p:nvSpPr>
          <p:cNvPr id="6" name="İçerik Yer Tutucusu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Tarih Yer Tutucusu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tr-TR"/>
              <a:t>2 Şubat 20XX, Salı</a:t>
            </a:r>
          </a:p>
        </p:txBody>
      </p:sp>
      <p:sp>
        <p:nvSpPr>
          <p:cNvPr id="8" name="Alt Bilgi Yer Tutucusu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tr-TR"/>
              <a:t>Örnek Alt Bilgi Metni</a:t>
            </a:r>
          </a:p>
        </p:txBody>
      </p:sp>
      <p:sp>
        <p:nvSpPr>
          <p:cNvPr id="9" name="Slayt Numarası Yer Tutucusu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tr-TR" smtClean="0"/>
              <a:t>‹#›</a:t>
            </a:fld>
            <a:endParaRPr lang="tr-TR"/>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tr-TR" dirty="0"/>
              <a:t>Asıl başlık stilini düzenlemek için tıklayın</a:t>
            </a:r>
          </a:p>
        </p:txBody>
      </p:sp>
      <p:sp>
        <p:nvSpPr>
          <p:cNvPr id="3" name="Metin Yer Tutucusu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tr-TR"/>
              <a:t>2 Şubat 20XX, Salı</a:t>
            </a:r>
            <a:endParaRPr lang="tr-TR" dirty="0"/>
          </a:p>
        </p:txBody>
      </p:sp>
      <p:sp>
        <p:nvSpPr>
          <p:cNvPr id="5" name="Alt Bilgi Yer Tutucusu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tr-TR"/>
              <a:t>Örnek Alt Bilgi Metni</a:t>
            </a:r>
            <a:endParaRPr lang="tr-TR" dirty="0"/>
          </a:p>
        </p:txBody>
      </p:sp>
      <p:sp>
        <p:nvSpPr>
          <p:cNvPr id="6" name="Slayt Numarası Yer Tutucusu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tr-TR" smtClean="0"/>
              <a:pPr/>
              <a:t>‹#›</a:t>
            </a:fld>
            <a:endParaRPr lang="tr-TR"/>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tr-TR" sz="4800" kern="1200" dirty="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6E938C-9D94-4B05-979A-D39FFC457291}"/>
              </a:ext>
            </a:extLst>
          </p:cNvPr>
          <p:cNvSpPr>
            <a:spLocks noGrp="1"/>
          </p:cNvSpPr>
          <p:nvPr>
            <p:ph type="ctrTitle"/>
          </p:nvPr>
        </p:nvSpPr>
        <p:spPr>
          <a:xfrm>
            <a:off x="7999414" y="640934"/>
            <a:ext cx="3565524" cy="1982206"/>
          </a:xfrm>
        </p:spPr>
        <p:txBody>
          <a:bodyPr rtlCol="0" anchor="b" anchorCtr="0">
            <a:normAutofit/>
          </a:bodyPr>
          <a:lstStyle/>
          <a:p>
            <a:pPr algn="ctr" rtl="0"/>
            <a:r>
              <a:rPr lang="tr-TR" dirty="0"/>
              <a:t>Biddib</a:t>
            </a:r>
          </a:p>
        </p:txBody>
      </p:sp>
      <p:pic>
        <p:nvPicPr>
          <p:cNvPr id="14" name="Resim Yer Tutucusu 13" descr="Veri Noktaları Dijital arka planı">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Alt Başlık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4" y="2870968"/>
            <a:ext cx="3565524" cy="3769114"/>
          </a:xfrm>
        </p:spPr>
        <p:txBody>
          <a:bodyPr rtlCol="0">
            <a:normAutofit fontScale="85000" lnSpcReduction="20000"/>
          </a:bodyPr>
          <a:lstStyle/>
          <a:p>
            <a:pPr algn="ctr" rtl="0"/>
            <a:endParaRPr lang="tr-TR" dirty="0"/>
          </a:p>
          <a:p>
            <a:pPr algn="ctr" rtl="0"/>
            <a:r>
              <a:rPr lang="tr-TR" sz="2300" dirty="0"/>
              <a:t>Mahir Tekin Erdensan</a:t>
            </a:r>
          </a:p>
          <a:p>
            <a:pPr algn="ctr" rtl="0"/>
            <a:r>
              <a:rPr lang="tr-TR" sz="2300" dirty="0"/>
              <a:t>Rumeysa Kutlu</a:t>
            </a:r>
          </a:p>
          <a:p>
            <a:pPr algn="ctr" rtl="0"/>
            <a:r>
              <a:rPr lang="tr-TR" sz="2300" dirty="0"/>
              <a:t>Abdullah Burhan Başaran</a:t>
            </a:r>
          </a:p>
          <a:p>
            <a:pPr algn="ctr" rtl="0"/>
            <a:endParaRPr lang="tr-TR" sz="2300" dirty="0"/>
          </a:p>
          <a:p>
            <a:pPr algn="ctr" rtl="0"/>
            <a:r>
              <a:rPr lang="tr-TR" sz="2400" dirty="0"/>
              <a:t>Supervisor </a:t>
            </a:r>
          </a:p>
          <a:p>
            <a:pPr algn="ctr" rtl="0"/>
            <a:r>
              <a:rPr lang="tr-TR" sz="2400" dirty="0"/>
              <a:t>Dr. Mustafa Bıçakcı</a:t>
            </a:r>
          </a:p>
          <a:p>
            <a:pPr algn="ctr" rtl="0"/>
            <a:r>
              <a:rPr lang="tr-TR" dirty="0"/>
              <a:t>                          </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40" name="Gr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Serbest Biçim: Şekil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2" name="Serbest Biçim: Şekil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useBgFill="1">
        <p:nvSpPr>
          <p:cNvPr id="46" name="Dikdörtgen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8" name="Resim Yer Tutucusu 7" descr="Veri Noktaları Dijital arka planı">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Dikdörtgen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0" name="Dikdörtgen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5" name="Başlık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tr-TR" dirty="0"/>
              <a:t>Analysis and Modeling</a:t>
            </a:r>
          </a:p>
        </p:txBody>
      </p:sp>
      <p:sp>
        <p:nvSpPr>
          <p:cNvPr id="16" name="Alt Başlık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tr-TR" kern="1200" dirty="0">
                <a:latin typeface="+mn-lt"/>
                <a:ea typeface="+mn-ea"/>
                <a:cs typeface="+mn-cs"/>
              </a:rPr>
              <a:t>System Architecture</a:t>
            </a:r>
          </a:p>
          <a:p>
            <a:pPr marL="0" indent="0" rtl="0">
              <a:lnSpc>
                <a:spcPct val="100000"/>
              </a:lnSpc>
              <a:buNone/>
            </a:pPr>
            <a:r>
              <a:rPr lang="tr-TR" kern="1200" dirty="0">
                <a:latin typeface="+mn-lt"/>
                <a:ea typeface="+mn-ea"/>
                <a:cs typeface="+mn-cs"/>
              </a:rPr>
              <a:t>Database Design</a:t>
            </a:r>
          </a:p>
          <a:p>
            <a:pPr marL="0" indent="0" rtl="0">
              <a:lnSpc>
                <a:spcPct val="100000"/>
              </a:lnSpc>
              <a:buNone/>
            </a:pPr>
            <a:r>
              <a:rPr lang="tr-TR" kern="1200" dirty="0">
                <a:latin typeface="+mn-lt"/>
                <a:ea typeface="+mn-ea"/>
                <a:cs typeface="+mn-cs"/>
              </a:rPr>
              <a:t>Class Diagrams</a:t>
            </a:r>
          </a:p>
        </p:txBody>
      </p:sp>
      <p:sp>
        <p:nvSpPr>
          <p:cNvPr id="4" name="Slayt Numarası Yer Tutucusu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tr-TR" smtClean="0"/>
              <a:t>10</a:t>
            </a:fld>
            <a:endParaRPr lang="tr-TR"/>
          </a:p>
        </p:txBody>
      </p:sp>
    </p:spTree>
    <p:extLst>
      <p:ext uri="{BB962C8B-B14F-4D97-AF65-F5344CB8AC3E}">
        <p14:creationId xmlns:p14="http://schemas.microsoft.com/office/powerpoint/2010/main" val="315443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System Architecture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p:txBody>
          <a:bodyPr/>
          <a:lstStyle/>
          <a:p>
            <a:r>
              <a:rPr lang="tr-TR" sz="2000" dirty="0"/>
              <a:t>Front-</a:t>
            </a:r>
            <a:r>
              <a:rPr lang="tr-TR" sz="2000" dirty="0" err="1"/>
              <a:t>end</a:t>
            </a:r>
            <a:r>
              <a:rPr lang="tr-TR" sz="2000" dirty="0"/>
              <a:t> ArchItectures</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p:txBody>
          <a:bodyPr/>
          <a:lstStyle/>
          <a:p>
            <a:pPr marL="0" indent="0">
              <a:buNone/>
            </a:pPr>
            <a:r>
              <a:rPr lang="en-US" dirty="0"/>
              <a:t>In this part, we will provide you with information about the development of the front-end architecture presented to the user in our application</a:t>
            </a:r>
            <a:r>
              <a:rPr lang="tr-TR" dirty="0"/>
              <a:t>.</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11</a:t>
            </a:fld>
            <a:endParaRPr lang="tr-TR"/>
          </a:p>
        </p:txBody>
      </p:sp>
      <p:pic>
        <p:nvPicPr>
          <p:cNvPr id="11" name="Picture 6">
            <a:extLst>
              <a:ext uri="{FF2B5EF4-FFF2-40B4-BE49-F238E27FC236}">
                <a16:creationId xmlns:a16="http://schemas.microsoft.com/office/drawing/2014/main" id="{7A7A1A74-5DE7-4F18-B9EB-85A7068ACCD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383566" y="731837"/>
            <a:ext cx="4257570" cy="5394325"/>
          </a:xfrm>
          <a:prstGeom prst="rect">
            <a:avLst/>
          </a:prstGeom>
        </p:spPr>
      </p:pic>
    </p:spTree>
    <p:extLst>
      <p:ext uri="{BB962C8B-B14F-4D97-AF65-F5344CB8AC3E}">
        <p14:creationId xmlns:p14="http://schemas.microsoft.com/office/powerpoint/2010/main" val="789372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673133"/>
          </a:xfrm>
        </p:spPr>
        <p:txBody>
          <a:bodyPr rtlCol="0"/>
          <a:lstStyle/>
          <a:p>
            <a:r>
              <a:rPr lang="tr-TR" sz="4800" dirty="0"/>
              <a:t>Front-</a:t>
            </a:r>
            <a:r>
              <a:rPr lang="tr-TR" dirty="0" err="1"/>
              <a:t>E</a:t>
            </a:r>
            <a:r>
              <a:rPr lang="tr-TR" sz="4800" dirty="0" err="1"/>
              <a:t>nd</a:t>
            </a:r>
            <a:r>
              <a:rPr lang="tr-TR" sz="4800" dirty="0"/>
              <a:t> Architectures</a:t>
            </a:r>
            <a:br>
              <a:rPr lang="tr-TR" sz="4800" dirty="0"/>
            </a:br>
            <a:endParaRPr lang="tr-TR" dirty="0"/>
          </a:p>
        </p:txBody>
      </p:sp>
      <p:graphicFrame>
        <p:nvGraphicFramePr>
          <p:cNvPr id="13" name="Tablo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977758001"/>
              </p:ext>
            </p:extLst>
          </p:nvPr>
        </p:nvGraphicFramePr>
        <p:xfrm>
          <a:off x="849965" y="1738964"/>
          <a:ext cx="7967494" cy="2125846"/>
        </p:xfrm>
        <a:graphic>
          <a:graphicData uri="http://schemas.openxmlformats.org/drawingml/2006/table">
            <a:tbl>
              <a:tblPr firstRow="1" bandRow="1">
                <a:tableStyleId>{7DF18680-E054-41AD-8BC1-D1AEF772440D}</a:tableStyleId>
              </a:tblPr>
              <a:tblGrid>
                <a:gridCol w="3972750">
                  <a:extLst>
                    <a:ext uri="{9D8B030D-6E8A-4147-A177-3AD203B41FA5}">
                      <a16:colId xmlns:a16="http://schemas.microsoft.com/office/drawing/2014/main" val="562691606"/>
                    </a:ext>
                  </a:extLst>
                </a:gridCol>
                <a:gridCol w="3994744">
                  <a:extLst>
                    <a:ext uri="{9D8B030D-6E8A-4147-A177-3AD203B41FA5}">
                      <a16:colId xmlns:a16="http://schemas.microsoft.com/office/drawing/2014/main" val="3970149589"/>
                    </a:ext>
                  </a:extLst>
                </a:gridCol>
              </a:tblGrid>
              <a:tr h="499078">
                <a:tc>
                  <a:txBody>
                    <a:bodyPr/>
                    <a:lstStyle/>
                    <a:p>
                      <a:pPr algn="ctr" rtl="0"/>
                      <a:r>
                        <a:rPr lang="tr-TR" dirty="0">
                          <a:solidFill>
                            <a:schemeClr val="tx1"/>
                          </a:solidFill>
                        </a:rPr>
                        <a:t>Development Environment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en-US" sz="1800" b="0" kern="1200" dirty="0">
                          <a:solidFill>
                            <a:schemeClr val="lt1"/>
                          </a:solidFill>
                          <a:effectLst/>
                          <a:latin typeface="+mn-lt"/>
                          <a:ea typeface="+mn-ea"/>
                          <a:cs typeface="+mn-cs"/>
                        </a:rPr>
                        <a:t>Visual Studio Code</a:t>
                      </a:r>
                      <a:endParaRPr lang="tr-TR" b="0"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tr-TR" b="1" dirty="0">
                          <a:solidFill>
                            <a:schemeClr val="tx1"/>
                          </a:solidFill>
                        </a:rPr>
                        <a:t>Add-ons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fr-FR" dirty="0">
                          <a:solidFill>
                            <a:schemeClr val="tx1"/>
                          </a:solidFill>
                        </a:rPr>
                        <a:t>Live Server, JavaScript (ES6) code snippets</a:t>
                      </a:r>
                      <a:endParaRPr lang="tr-TR"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tr-TR" b="1" dirty="0">
                          <a:solidFill>
                            <a:schemeClr val="tx1"/>
                          </a:solidFill>
                        </a:rPr>
                        <a:t>Interface Design</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tr-TR" dirty="0">
                          <a:solidFill>
                            <a:schemeClr val="tx1"/>
                          </a:solidFill>
                        </a:rPr>
                        <a:t>Lunacy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tr-TR" b="1" dirty="0">
                          <a:solidFill>
                            <a:schemeClr val="tx1"/>
                          </a:solidFill>
                        </a:rPr>
                        <a:t>Programming Languages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tr-TR" dirty="0">
                          <a:solidFill>
                            <a:schemeClr val="tx1"/>
                          </a:solidFill>
                        </a:rPr>
                        <a:t>HTML5, CSS3, JavaScript, SASS, Django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6970914"/>
                  </a:ext>
                </a:extLst>
              </a:tr>
            </a:tbl>
          </a:graphicData>
        </a:graphic>
      </p:graphicFrame>
      <p:sp>
        <p:nvSpPr>
          <p:cNvPr id="16" name="Slayt Numarası Yer Tutucusu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12</a:t>
            </a:fld>
            <a:endParaRPr lang="tr-TR"/>
          </a:p>
        </p:txBody>
      </p:sp>
    </p:spTree>
    <p:extLst>
      <p:ext uri="{BB962C8B-B14F-4D97-AF65-F5344CB8AC3E}">
        <p14:creationId xmlns:p14="http://schemas.microsoft.com/office/powerpoint/2010/main" val="249694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3" y="950488"/>
            <a:ext cx="3566160" cy="1393825"/>
          </a:xfrm>
        </p:spPr>
        <p:txBody>
          <a:bodyPr/>
          <a:lstStyle/>
          <a:p>
            <a:r>
              <a:rPr lang="tr-TR" dirty="0"/>
              <a:t>System Architecture</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quarter" idx="15"/>
          </p:nvPr>
        </p:nvSpPr>
        <p:spPr>
          <a:xfrm>
            <a:off x="550863" y="4097338"/>
            <a:ext cx="3849120" cy="2351087"/>
          </a:xfrm>
        </p:spPr>
        <p:txBody>
          <a:bodyPr/>
          <a:lstStyle/>
          <a:p>
            <a:pPr marL="0" indent="0">
              <a:buNone/>
            </a:pPr>
            <a:r>
              <a:rPr lang="en-US" dirty="0"/>
              <a:t>In this section, we will detail our system API that provides communication between the front-end and back-end of our application</a:t>
            </a:r>
            <a:r>
              <a:rPr lang="tr-TR" dirty="0"/>
              <a:t>.</a:t>
            </a:r>
          </a:p>
        </p:txBody>
      </p:sp>
      <p:pic>
        <p:nvPicPr>
          <p:cNvPr id="14" name="Resim Yer Tutucusu 11" descr="Veriler Arka Planı">
            <a:extLst>
              <a:ext uri="{FF2B5EF4-FFF2-40B4-BE49-F238E27FC236}">
                <a16:creationId xmlns:a16="http://schemas.microsoft.com/office/drawing/2014/main" id="{CBA9A7A4-691C-4972-944E-E0DEC4627C2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effectLst>
            <a:outerShdw blurRad="50800" dist="38100" dir="2700000" algn="tl" rotWithShape="0">
              <a:prstClr val="black">
                <a:alpha val="40000"/>
              </a:prstClr>
            </a:outerShdw>
          </a:effectLst>
        </p:spPr>
      </p:pic>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13</a:t>
            </a:fld>
            <a:endParaRPr lang="tr-T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4294967295"/>
          </p:nvPr>
        </p:nvSpPr>
        <p:spPr>
          <a:xfrm>
            <a:off x="550863" y="3429000"/>
            <a:ext cx="3849121" cy="443826"/>
          </a:xfrm>
        </p:spPr>
        <p:txBody>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tr-TR" sz="2000" b="0" i="0" u="none" strike="noStrike" kern="1200" cap="all" spc="200" normalizeH="0" baseline="0" noProof="0" dirty="0">
                <a:ln>
                  <a:noFill/>
                </a:ln>
                <a:solidFill>
                  <a:prstClr val="white"/>
                </a:solidFill>
                <a:effectLst/>
                <a:uLnTx/>
                <a:uFillTx/>
                <a:latin typeface="Gill Sans MT"/>
                <a:ea typeface="+mn-ea"/>
                <a:cs typeface="+mn-cs"/>
              </a:rPr>
              <a:t>Back-end ArchItectures</a:t>
            </a:r>
          </a:p>
          <a:p>
            <a:pPr marL="0" indent="0">
              <a:buNone/>
            </a:pPr>
            <a:endParaRPr lang="tr-TR" sz="2000" dirty="0"/>
          </a:p>
        </p:txBody>
      </p:sp>
    </p:spTree>
    <p:extLst>
      <p:ext uri="{BB962C8B-B14F-4D97-AF65-F5344CB8AC3E}">
        <p14:creationId xmlns:p14="http://schemas.microsoft.com/office/powerpoint/2010/main" val="233069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r>
              <a:rPr lang="tr-TR" sz="4800" dirty="0"/>
              <a:t>Back-</a:t>
            </a:r>
            <a:r>
              <a:rPr lang="tr-TR" dirty="0"/>
              <a:t>E</a:t>
            </a:r>
            <a:r>
              <a:rPr lang="tr-TR" sz="4800" dirty="0"/>
              <a:t>nd Architectures</a:t>
            </a:r>
            <a:br>
              <a:rPr lang="tr-TR" sz="4800" dirty="0"/>
            </a:br>
            <a:endParaRPr lang="tr-TR" dirty="0"/>
          </a:p>
        </p:txBody>
      </p:sp>
      <p:graphicFrame>
        <p:nvGraphicFramePr>
          <p:cNvPr id="13" name="Tablo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1883560720"/>
              </p:ext>
            </p:extLst>
          </p:nvPr>
        </p:nvGraphicFramePr>
        <p:xfrm>
          <a:off x="820371" y="2045706"/>
          <a:ext cx="7967494" cy="1489341"/>
        </p:xfrm>
        <a:graphic>
          <a:graphicData uri="http://schemas.openxmlformats.org/drawingml/2006/table">
            <a:tbl>
              <a:tblPr firstRow="1" bandRow="1">
                <a:tableStyleId>{7DF18680-E054-41AD-8BC1-D1AEF772440D}</a:tableStyleId>
              </a:tblPr>
              <a:tblGrid>
                <a:gridCol w="3972750">
                  <a:extLst>
                    <a:ext uri="{9D8B030D-6E8A-4147-A177-3AD203B41FA5}">
                      <a16:colId xmlns:a16="http://schemas.microsoft.com/office/drawing/2014/main" val="562691606"/>
                    </a:ext>
                  </a:extLst>
                </a:gridCol>
                <a:gridCol w="3994744">
                  <a:extLst>
                    <a:ext uri="{9D8B030D-6E8A-4147-A177-3AD203B41FA5}">
                      <a16:colId xmlns:a16="http://schemas.microsoft.com/office/drawing/2014/main" val="3970149589"/>
                    </a:ext>
                  </a:extLst>
                </a:gridCol>
              </a:tblGrid>
              <a:tr h="502653">
                <a:tc>
                  <a:txBody>
                    <a:bodyPr/>
                    <a:lstStyle/>
                    <a:p>
                      <a:pPr algn="ctr" rtl="0"/>
                      <a:r>
                        <a:rPr lang="tr-TR" dirty="0">
                          <a:solidFill>
                            <a:schemeClr val="tx1"/>
                          </a:solidFill>
                        </a:rPr>
                        <a:t>Development Environment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en-US" sz="1800" b="0" kern="1200" dirty="0">
                          <a:solidFill>
                            <a:schemeClr val="lt1"/>
                          </a:solidFill>
                          <a:effectLst/>
                          <a:latin typeface="+mn-lt"/>
                          <a:ea typeface="+mn-ea"/>
                          <a:cs typeface="+mn-cs"/>
                        </a:rPr>
                        <a:t>Visual Studio Code</a:t>
                      </a:r>
                      <a:endParaRPr lang="tr-TR" b="0"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tr-TR" b="1" dirty="0">
                          <a:solidFill>
                            <a:schemeClr val="tx1"/>
                          </a:solidFill>
                        </a:rPr>
                        <a:t>Programming Language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fr-FR" dirty="0">
                          <a:solidFill>
                            <a:schemeClr val="tx1"/>
                          </a:solidFill>
                        </a:rPr>
                        <a:t>Python, Django</a:t>
                      </a:r>
                      <a:endParaRPr lang="tr-TR"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tr-TR" b="1" dirty="0">
                          <a:solidFill>
                            <a:schemeClr val="tx1"/>
                          </a:solidFill>
                        </a:rPr>
                        <a:t>Database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2B1BF"/>
                    </a:solidFill>
                  </a:tcPr>
                </a:tc>
                <a:tc>
                  <a:txBody>
                    <a:bodyPr/>
                    <a:lstStyle/>
                    <a:p>
                      <a:pPr algn="ctr" rtl="0"/>
                      <a:r>
                        <a:rPr lang="tr-TR" dirty="0" err="1">
                          <a:solidFill>
                            <a:schemeClr val="tx1"/>
                          </a:solidFill>
                        </a:rPr>
                        <a:t>MySQL</a:t>
                      </a:r>
                      <a:endParaRPr lang="tr-TR" dirty="0">
                        <a:solidFill>
                          <a:schemeClr val="tx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bl>
          </a:graphicData>
        </a:graphic>
      </p:graphicFrame>
      <p:sp>
        <p:nvSpPr>
          <p:cNvPr id="16" name="Slayt Numarası Yer Tutucusu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14</a:t>
            </a:fld>
            <a:endParaRPr lang="tr-TR"/>
          </a:p>
        </p:txBody>
      </p:sp>
    </p:spTree>
    <p:extLst>
      <p:ext uri="{BB962C8B-B14F-4D97-AF65-F5344CB8AC3E}">
        <p14:creationId xmlns:p14="http://schemas.microsoft.com/office/powerpoint/2010/main" val="408577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System Architecture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0864" y="1648916"/>
            <a:ext cx="4418299" cy="617813"/>
          </a:xfrm>
        </p:spPr>
        <p:txBody>
          <a:bodyPr/>
          <a:lstStyle/>
          <a:p>
            <a:r>
              <a:rPr lang="tr-TR" sz="2000" dirty="0"/>
              <a:t>Back-end ArchItectures</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2" y="2504201"/>
            <a:ext cx="4418301" cy="3515555"/>
          </a:xfrm>
        </p:spPr>
        <p:txBody>
          <a:bodyPr/>
          <a:lstStyle/>
          <a:p>
            <a:pPr marL="0" indent="0">
              <a:buNone/>
            </a:pPr>
            <a:r>
              <a:rPr lang="en-US" sz="1600" dirty="0"/>
              <a:t>Django is built on MVT(Model-View-Template) architecture model. We can examine MVT in 3 layers</a:t>
            </a:r>
            <a:r>
              <a:rPr lang="tr-TR" sz="1600" dirty="0"/>
              <a:t>:</a:t>
            </a:r>
            <a:endParaRPr lang="en-US" sz="1600" dirty="0"/>
          </a:p>
          <a:p>
            <a:pPr marL="0" indent="0">
              <a:buNone/>
            </a:pPr>
            <a:r>
              <a:rPr lang="en-US" sz="1600" dirty="0"/>
              <a:t>•</a:t>
            </a:r>
            <a:r>
              <a:rPr lang="en-US" sz="1600" b="1" dirty="0">
                <a:solidFill>
                  <a:srgbClr val="FFFFFF"/>
                </a:solidFill>
              </a:rPr>
              <a:t>Model</a:t>
            </a:r>
            <a:r>
              <a:rPr lang="en-US" sz="1600" dirty="0"/>
              <a:t> – This layer works towards data processing.</a:t>
            </a:r>
            <a:endParaRPr lang="tr-TR" sz="1600" dirty="0"/>
          </a:p>
          <a:p>
            <a:pPr marL="0" indent="0">
              <a:buNone/>
            </a:pPr>
            <a:r>
              <a:rPr lang="en-US" sz="1600" dirty="0"/>
              <a:t> •</a:t>
            </a:r>
            <a:r>
              <a:rPr lang="en-US" sz="1600" b="1" dirty="0">
                <a:solidFill>
                  <a:srgbClr val="FFFFFF"/>
                </a:solidFill>
              </a:rPr>
              <a:t>View</a:t>
            </a:r>
            <a:r>
              <a:rPr lang="en-US" sz="1600" dirty="0"/>
              <a:t> – In MVT design pattern, the View is deciding what data should be displayed</a:t>
            </a:r>
            <a:r>
              <a:rPr lang="tr-TR" sz="1600" dirty="0"/>
              <a:t>.</a:t>
            </a:r>
            <a:endParaRPr lang="en-US" sz="1600" dirty="0"/>
          </a:p>
          <a:p>
            <a:pPr marL="0" indent="0">
              <a:buNone/>
            </a:pPr>
            <a:r>
              <a:rPr lang="en-US" sz="1600" dirty="0"/>
              <a:t>•</a:t>
            </a:r>
            <a:r>
              <a:rPr lang="en-US" sz="1600" b="1" dirty="0">
                <a:solidFill>
                  <a:srgbClr val="FFFFFF"/>
                </a:solidFill>
              </a:rPr>
              <a:t>Template</a:t>
            </a:r>
            <a:r>
              <a:rPr lang="en-US" sz="1600" dirty="0"/>
              <a:t> -  Templates is the layer that shows how to transfer data to users with help of templates.</a:t>
            </a:r>
            <a:endParaRPr lang="tr-TR" sz="1600"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15</a:t>
            </a:fld>
            <a:endParaRPr lang="tr-TR"/>
          </a:p>
        </p:txBody>
      </p:sp>
      <p:pic>
        <p:nvPicPr>
          <p:cNvPr id="12" name="İçerik Yer Tutucusu 11">
            <a:extLst>
              <a:ext uri="{FF2B5EF4-FFF2-40B4-BE49-F238E27FC236}">
                <a16:creationId xmlns:a16="http://schemas.microsoft.com/office/drawing/2014/main" id="{21E36342-174A-4F5E-BC99-1959147ADDAE}"/>
              </a:ext>
            </a:extLst>
          </p:cNvPr>
          <p:cNvPicPr>
            <a:picLocks noGrp="1" noChangeAspect="1"/>
          </p:cNvPicPr>
          <p:nvPr>
            <p:ph sz="quarter" idx="4"/>
          </p:nvPr>
        </p:nvPicPr>
        <p:blipFill>
          <a:blip r:embed="rId2"/>
          <a:stretch>
            <a:fillRect/>
          </a:stretch>
        </p:blipFill>
        <p:spPr>
          <a:xfrm>
            <a:off x="5674013" y="1671222"/>
            <a:ext cx="6096000" cy="3515556"/>
          </a:xfrm>
        </p:spPr>
      </p:pic>
    </p:spTree>
    <p:extLst>
      <p:ext uri="{BB962C8B-B14F-4D97-AF65-F5344CB8AC3E}">
        <p14:creationId xmlns:p14="http://schemas.microsoft.com/office/powerpoint/2010/main" val="317159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ctrTitle"/>
          </p:nvPr>
        </p:nvSpPr>
        <p:spPr>
          <a:xfrm>
            <a:off x="7908055" y="1657883"/>
            <a:ext cx="3775165" cy="606753"/>
          </a:xfrm>
        </p:spPr>
        <p:txBody>
          <a:bodyPr wrap="square" anchor="b">
            <a:normAutofit fontScale="90000"/>
          </a:bodyPr>
          <a:lstStyle/>
          <a:p>
            <a:pPr algn="ctr"/>
            <a:r>
              <a:rPr lang="tr-TR" dirty="0"/>
              <a:t>Database Design</a:t>
            </a:r>
          </a:p>
        </p:txBody>
      </p:sp>
      <p:pic>
        <p:nvPicPr>
          <p:cNvPr id="13" name="Picture 8">
            <a:extLst>
              <a:ext uri="{FF2B5EF4-FFF2-40B4-BE49-F238E27FC236}">
                <a16:creationId xmlns:a16="http://schemas.microsoft.com/office/drawing/2014/main" id="{DDBA545E-4110-4B8F-A516-8199E167E0E5}"/>
              </a:ext>
            </a:extLst>
          </p:cNvPr>
          <p:cNvPicPr>
            <a:picLocks noGrp="1"/>
          </p:cNvPicPr>
          <p:nvPr>
            <p:ph type="pic" sz="quarter" idx="13"/>
          </p:nvPr>
        </p:nvPicPr>
        <p:blipFill>
          <a:blip r:embed="rId2"/>
          <a:srcRect/>
          <a:stretch/>
        </p:blipFill>
        <p:spPr>
          <a:xfrm>
            <a:off x="508780" y="1"/>
            <a:ext cx="6963438" cy="6857999"/>
          </a:xfrm>
          <a:prstGeom prst="rect">
            <a:avLst/>
          </a:prstGeom>
          <a:noFill/>
        </p:spPr>
      </p:pic>
      <p:sp>
        <p:nvSpPr>
          <p:cNvPr id="3" name="Metin Yer Tutucusu 2">
            <a:extLst>
              <a:ext uri="{FF2B5EF4-FFF2-40B4-BE49-F238E27FC236}">
                <a16:creationId xmlns:a16="http://schemas.microsoft.com/office/drawing/2014/main" id="{8F9FECB5-129D-476A-AD33-A982FFFF8922}"/>
              </a:ext>
            </a:extLst>
          </p:cNvPr>
          <p:cNvSpPr>
            <a:spLocks noGrp="1"/>
          </p:cNvSpPr>
          <p:nvPr>
            <p:ph type="body" sz="quarter" idx="14"/>
          </p:nvPr>
        </p:nvSpPr>
        <p:spPr>
          <a:xfrm>
            <a:off x="7751035" y="2754795"/>
            <a:ext cx="3775165" cy="1731963"/>
          </a:xfrm>
        </p:spPr>
        <p:txBody>
          <a:bodyPr wrap="square">
            <a:normAutofit/>
          </a:bodyPr>
          <a:lstStyle/>
          <a:p>
            <a:pPr algn="ctr"/>
            <a:r>
              <a:rPr lang="tr-TR" dirty="0"/>
              <a:t>    </a:t>
            </a:r>
            <a:r>
              <a:rPr lang="en-US" dirty="0"/>
              <a:t>We will detail our database design in this section, considering the future requirements of our online auction application.</a:t>
            </a:r>
            <a:endParaRPr lang="tr-TR" dirty="0"/>
          </a:p>
        </p:txBody>
      </p:sp>
      <p:sp>
        <p:nvSpPr>
          <p:cNvPr id="9" name="Slayt Numarası Yer Tutucusu 8" hidden="1">
            <a:extLst>
              <a:ext uri="{FF2B5EF4-FFF2-40B4-BE49-F238E27FC236}">
                <a16:creationId xmlns:a16="http://schemas.microsoft.com/office/drawing/2014/main" id="{AF116342-A53C-41B5-9625-B38AF08CBB64}"/>
              </a:ext>
            </a:extLst>
          </p:cNvPr>
          <p:cNvSpPr>
            <a:spLocks noGrp="1"/>
          </p:cNvSpPr>
          <p:nvPr>
            <p:ph type="sldNum" sz="quarter" idx="4294967295"/>
          </p:nvPr>
        </p:nvSpPr>
        <p:spPr>
          <a:xfrm>
            <a:off x="9948863" y="6507212"/>
            <a:ext cx="1692274" cy="153888"/>
          </a:xfrm>
        </p:spPr>
        <p:txBody>
          <a:bodyPr/>
          <a:lstStyle/>
          <a:p>
            <a:pPr rtl="0">
              <a:spcAft>
                <a:spcPts val="600"/>
              </a:spcAft>
            </a:pPr>
            <a:fld id="{DBA1B0FB-D917-4C8C-928F-313BD683BF39}" type="slidenum">
              <a:rPr lang="tr-TR" smtClean="0"/>
              <a:pPr rtl="0">
                <a:spcAft>
                  <a:spcPts val="600"/>
                </a:spcAft>
              </a:pPr>
              <a:t>16</a:t>
            </a:fld>
            <a:endParaRPr lang="tr-TR"/>
          </a:p>
        </p:txBody>
      </p:sp>
    </p:spTree>
    <p:extLst>
      <p:ext uri="{BB962C8B-B14F-4D97-AF65-F5344CB8AC3E}">
        <p14:creationId xmlns:p14="http://schemas.microsoft.com/office/powerpoint/2010/main" val="247455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ctrTitle"/>
          </p:nvPr>
        </p:nvSpPr>
        <p:spPr>
          <a:xfrm>
            <a:off x="7960678" y="1874975"/>
            <a:ext cx="3565524" cy="684885"/>
          </a:xfrm>
        </p:spPr>
        <p:txBody>
          <a:bodyPr wrap="square" anchor="b">
            <a:normAutofit fontScale="90000"/>
          </a:bodyPr>
          <a:lstStyle/>
          <a:p>
            <a:r>
              <a:rPr lang="tr-TR" dirty="0"/>
              <a:t>Class Diagrams</a:t>
            </a:r>
          </a:p>
        </p:txBody>
      </p:sp>
      <p:pic>
        <p:nvPicPr>
          <p:cNvPr id="13" name="Picture 8">
            <a:extLst>
              <a:ext uri="{FF2B5EF4-FFF2-40B4-BE49-F238E27FC236}">
                <a16:creationId xmlns:a16="http://schemas.microsoft.com/office/drawing/2014/main" id="{DDBA545E-4110-4B8F-A516-8199E167E0E5}"/>
              </a:ext>
            </a:extLst>
          </p:cNvPr>
          <p:cNvPicPr>
            <a:picLocks noGrp="1"/>
          </p:cNvPicPr>
          <p:nvPr>
            <p:ph type="pic" sz="quarter" idx="13"/>
          </p:nvPr>
        </p:nvPicPr>
        <p:blipFill>
          <a:blip r:embed="rId2"/>
          <a:srcRect/>
          <a:stretch/>
        </p:blipFill>
        <p:spPr>
          <a:xfrm>
            <a:off x="665798" y="0"/>
            <a:ext cx="6852601" cy="6858000"/>
          </a:xfrm>
          <a:prstGeom prst="rect">
            <a:avLst/>
          </a:prstGeom>
          <a:noFill/>
        </p:spPr>
      </p:pic>
      <p:sp>
        <p:nvSpPr>
          <p:cNvPr id="9" name="Slayt Numarası Yer Tutucusu 8" hidden="1">
            <a:extLst>
              <a:ext uri="{FF2B5EF4-FFF2-40B4-BE49-F238E27FC236}">
                <a16:creationId xmlns:a16="http://schemas.microsoft.com/office/drawing/2014/main" id="{AF116342-A53C-41B5-9625-B38AF08CBB64}"/>
              </a:ext>
            </a:extLst>
          </p:cNvPr>
          <p:cNvSpPr>
            <a:spLocks noGrp="1"/>
          </p:cNvSpPr>
          <p:nvPr>
            <p:ph type="sldNum" sz="quarter" idx="4294967295"/>
          </p:nvPr>
        </p:nvSpPr>
        <p:spPr>
          <a:xfrm>
            <a:off x="9948863" y="6507212"/>
            <a:ext cx="1692274" cy="153888"/>
          </a:xfrm>
        </p:spPr>
        <p:txBody>
          <a:bodyPr/>
          <a:lstStyle/>
          <a:p>
            <a:pPr rtl="0">
              <a:spcAft>
                <a:spcPts val="600"/>
              </a:spcAft>
            </a:pPr>
            <a:fld id="{DBA1B0FB-D917-4C8C-928F-313BD683BF39}" type="slidenum">
              <a:rPr lang="tr-TR" smtClean="0"/>
              <a:pPr rtl="0">
                <a:spcAft>
                  <a:spcPts val="600"/>
                </a:spcAft>
              </a:pPr>
              <a:t>17</a:t>
            </a:fld>
            <a:endParaRPr lang="tr-TR"/>
          </a:p>
        </p:txBody>
      </p:sp>
    </p:spTree>
    <p:extLst>
      <p:ext uri="{BB962C8B-B14F-4D97-AF65-F5344CB8AC3E}">
        <p14:creationId xmlns:p14="http://schemas.microsoft.com/office/powerpoint/2010/main" val="420849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40" name="Gr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Serbest Biçim: Şekil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2" name="Serbest Biçim: Şekil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useBgFill="1">
        <p:nvSpPr>
          <p:cNvPr id="46" name="Dikdörtgen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8" name="Resim Yer Tutucusu 7" descr="Veri Noktaları Dijital arka planı">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Dikdörtgen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0" name="Dikdörtgen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5" name="Başlık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tr-TR" dirty="0"/>
              <a:t>Project Design</a:t>
            </a:r>
          </a:p>
        </p:txBody>
      </p:sp>
      <p:sp>
        <p:nvSpPr>
          <p:cNvPr id="16" name="Alt Başlık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tr-TR" kern="1200" dirty="0">
                <a:latin typeface="+mn-lt"/>
                <a:ea typeface="+mn-ea"/>
                <a:cs typeface="+mn-cs"/>
              </a:rPr>
              <a:t>Indroduction</a:t>
            </a:r>
          </a:p>
          <a:p>
            <a:pPr marL="0" indent="0" rtl="0">
              <a:lnSpc>
                <a:spcPct val="100000"/>
              </a:lnSpc>
              <a:buNone/>
            </a:pPr>
            <a:r>
              <a:rPr lang="tr-TR" kern="1200" dirty="0">
                <a:latin typeface="+mn-lt"/>
                <a:ea typeface="+mn-ea"/>
                <a:cs typeface="+mn-cs"/>
              </a:rPr>
              <a:t>User Interface</a:t>
            </a:r>
          </a:p>
        </p:txBody>
      </p:sp>
      <p:sp>
        <p:nvSpPr>
          <p:cNvPr id="4" name="Slayt Numarası Yer Tutucusu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tr-TR" smtClean="0"/>
              <a:t>18</a:t>
            </a:fld>
            <a:endParaRPr lang="tr-TR"/>
          </a:p>
        </p:txBody>
      </p:sp>
    </p:spTree>
    <p:extLst>
      <p:ext uri="{BB962C8B-B14F-4D97-AF65-F5344CB8AC3E}">
        <p14:creationId xmlns:p14="http://schemas.microsoft.com/office/powerpoint/2010/main" val="383983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Indroduction</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4898" y="1919370"/>
            <a:ext cx="5429114" cy="3515555"/>
          </a:xfrm>
        </p:spPr>
        <p:txBody>
          <a:bodyPr/>
          <a:lstStyle/>
          <a:p>
            <a:pPr marL="0" indent="0">
              <a:buNone/>
            </a:pPr>
            <a:r>
              <a:rPr lang="en-US" dirty="0"/>
              <a:t>We have chosen a minimalist and user-friendly design to enhance our users' experience in our online auction application. In this section, we will introduce our design to you with mockups.</a:t>
            </a:r>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19</a:t>
            </a:fld>
            <a:endParaRPr lang="tr-TR"/>
          </a:p>
        </p:txBody>
      </p:sp>
      <p:pic>
        <p:nvPicPr>
          <p:cNvPr id="26" name="Picture 6">
            <a:extLst>
              <a:ext uri="{FF2B5EF4-FFF2-40B4-BE49-F238E27FC236}">
                <a16:creationId xmlns:a16="http://schemas.microsoft.com/office/drawing/2014/main" id="{17E6E73F-B5D7-4941-80CA-FA1C60ED7809}"/>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718947" y="910053"/>
            <a:ext cx="1958886" cy="3516312"/>
          </a:xfrm>
          <a:prstGeom prst="rect">
            <a:avLst/>
          </a:prstGeom>
        </p:spPr>
      </p:pic>
      <p:pic>
        <p:nvPicPr>
          <p:cNvPr id="27" name="Picture 10">
            <a:extLst>
              <a:ext uri="{FF2B5EF4-FFF2-40B4-BE49-F238E27FC236}">
                <a16:creationId xmlns:a16="http://schemas.microsoft.com/office/drawing/2014/main" id="{9A8FCDF2-1D0B-4E42-BC2C-00C21F844E43}"/>
              </a:ext>
            </a:extLst>
          </p:cNvPr>
          <p:cNvPicPr/>
          <p:nvPr/>
        </p:nvPicPr>
        <p:blipFill>
          <a:blip r:embed="rId3">
            <a:extLst>
              <a:ext uri="{28A0092B-C50C-407E-A947-70E740481C1C}">
                <a14:useLocalDpi xmlns:a14="http://schemas.microsoft.com/office/drawing/2010/main" val="0"/>
              </a:ext>
            </a:extLst>
          </a:blip>
          <a:stretch>
            <a:fillRect/>
          </a:stretch>
        </p:blipFill>
        <p:spPr>
          <a:xfrm>
            <a:off x="8795826" y="898983"/>
            <a:ext cx="2936017" cy="1886387"/>
          </a:xfrm>
          <a:prstGeom prst="rect">
            <a:avLst/>
          </a:prstGeom>
        </p:spPr>
      </p:pic>
      <p:pic>
        <p:nvPicPr>
          <p:cNvPr id="28" name="Picture 13">
            <a:extLst>
              <a:ext uri="{FF2B5EF4-FFF2-40B4-BE49-F238E27FC236}">
                <a16:creationId xmlns:a16="http://schemas.microsoft.com/office/drawing/2014/main" id="{4DD6A5F3-A3FB-4065-A5B2-ED203D973E0C}"/>
              </a:ext>
            </a:extLst>
          </p:cNvPr>
          <p:cNvPicPr/>
          <p:nvPr/>
        </p:nvPicPr>
        <p:blipFill>
          <a:blip r:embed="rId4">
            <a:extLst>
              <a:ext uri="{28A0092B-C50C-407E-A947-70E740481C1C}">
                <a14:useLocalDpi xmlns:a14="http://schemas.microsoft.com/office/drawing/2010/main" val="0"/>
              </a:ext>
            </a:extLst>
          </a:blip>
          <a:stretch>
            <a:fillRect/>
          </a:stretch>
        </p:blipFill>
        <p:spPr>
          <a:xfrm>
            <a:off x="8787280" y="2850767"/>
            <a:ext cx="2944090" cy="1810327"/>
          </a:xfrm>
          <a:prstGeom prst="rect">
            <a:avLst/>
          </a:prstGeom>
        </p:spPr>
      </p:pic>
      <p:pic>
        <p:nvPicPr>
          <p:cNvPr id="30" name="Picture 18">
            <a:extLst>
              <a:ext uri="{FF2B5EF4-FFF2-40B4-BE49-F238E27FC236}">
                <a16:creationId xmlns:a16="http://schemas.microsoft.com/office/drawing/2014/main" id="{6290F726-F25B-4AE7-BE86-BEA4509CD6DF}"/>
              </a:ext>
            </a:extLst>
          </p:cNvPr>
          <p:cNvPicPr/>
          <p:nvPr/>
        </p:nvPicPr>
        <p:blipFill>
          <a:blip r:embed="rId5">
            <a:extLst>
              <a:ext uri="{28A0092B-C50C-407E-A947-70E740481C1C}">
                <a14:useLocalDpi xmlns:a14="http://schemas.microsoft.com/office/drawing/2010/main" val="0"/>
              </a:ext>
            </a:extLst>
          </a:blip>
          <a:stretch>
            <a:fillRect/>
          </a:stretch>
        </p:blipFill>
        <p:spPr>
          <a:xfrm>
            <a:off x="8788228" y="4710884"/>
            <a:ext cx="2952161" cy="1681140"/>
          </a:xfrm>
          <a:prstGeom prst="rect">
            <a:avLst/>
          </a:prstGeom>
        </p:spPr>
      </p:pic>
      <p:pic>
        <p:nvPicPr>
          <p:cNvPr id="32" name="Picture 22">
            <a:extLst>
              <a:ext uri="{FF2B5EF4-FFF2-40B4-BE49-F238E27FC236}">
                <a16:creationId xmlns:a16="http://schemas.microsoft.com/office/drawing/2014/main" id="{11D4A36F-B296-45C2-A4EC-27E2A52D8996}"/>
              </a:ext>
            </a:extLst>
          </p:cNvPr>
          <p:cNvPicPr/>
          <p:nvPr/>
        </p:nvPicPr>
        <p:blipFill>
          <a:blip r:embed="rId6">
            <a:extLst>
              <a:ext uri="{28A0092B-C50C-407E-A947-70E740481C1C}">
                <a14:useLocalDpi xmlns:a14="http://schemas.microsoft.com/office/drawing/2010/main" val="0"/>
              </a:ext>
            </a:extLst>
          </a:blip>
          <a:stretch>
            <a:fillRect/>
          </a:stretch>
        </p:blipFill>
        <p:spPr>
          <a:xfrm>
            <a:off x="6713253" y="4528002"/>
            <a:ext cx="1958886" cy="1869598"/>
          </a:xfrm>
          <a:prstGeom prst="rect">
            <a:avLst/>
          </a:prstGeom>
        </p:spPr>
      </p:pic>
    </p:spTree>
    <p:extLst>
      <p:ext uri="{BB962C8B-B14F-4D97-AF65-F5344CB8AC3E}">
        <p14:creationId xmlns:p14="http://schemas.microsoft.com/office/powerpoint/2010/main" val="165293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1713644"/>
          </a:xfrm>
        </p:spPr>
        <p:txBody>
          <a:bodyPr rtlCol="0"/>
          <a:lstStyle/>
          <a:p>
            <a:pPr rtl="0"/>
            <a:r>
              <a:rPr lang="tr-TR" dirty="0"/>
              <a:t>Subjects</a:t>
            </a:r>
          </a:p>
        </p:txBody>
      </p:sp>
      <p:sp>
        <p:nvSpPr>
          <p:cNvPr id="3" name="İçerik Yer Tutucusu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48558"/>
          </a:xfrm>
        </p:spPr>
        <p:txBody>
          <a:bodyPr rtlCol="0"/>
          <a:lstStyle/>
          <a:p>
            <a:pPr rtl="0"/>
            <a:r>
              <a:rPr lang="tr-TR" dirty="0"/>
              <a:t>Introduction</a:t>
            </a:r>
          </a:p>
          <a:p>
            <a:pPr rtl="0"/>
            <a:r>
              <a:rPr lang="tr-TR" dirty="0"/>
              <a:t>Purpose of the Project</a:t>
            </a:r>
          </a:p>
          <a:p>
            <a:pPr rtl="0"/>
            <a:r>
              <a:rPr lang="tr-TR" dirty="0"/>
              <a:t>Problem and Solution Statement</a:t>
            </a:r>
          </a:p>
          <a:p>
            <a:pPr rtl="0"/>
            <a:r>
              <a:rPr lang="tr-TR" dirty="0"/>
              <a:t>Analysis and Modeling</a:t>
            </a:r>
          </a:p>
          <a:p>
            <a:pPr rtl="0"/>
            <a:r>
              <a:rPr lang="tr-TR" dirty="0"/>
              <a:t>Project Design</a:t>
            </a:r>
          </a:p>
          <a:p>
            <a:pPr rtl="0"/>
            <a:r>
              <a:rPr lang="tr-TR" dirty="0"/>
              <a:t>Summary</a:t>
            </a:r>
          </a:p>
          <a:p>
            <a:pPr rtl="0"/>
            <a:endParaRPr lang="tr-TR" dirty="0"/>
          </a:p>
        </p:txBody>
      </p:sp>
      <p:pic>
        <p:nvPicPr>
          <p:cNvPr id="8" name="Resim Yer Tutucusu 7" descr="Dijital Veriler">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Resim Yer Tutucusu 9" descr="Veri Noktaları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Resim Yer Tutucusu 11" descr="Veriler Arka Planı">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ayt Numarası Yer Tutucusu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2</a:t>
            </a:fld>
            <a:endParaRPr lang="tr-T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p:txBody>
          <a:bodyPr/>
          <a:lstStyle/>
          <a:p>
            <a:r>
              <a:rPr lang="tr-TR" sz="2000" dirty="0"/>
              <a:t>HOme page</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p:txBody>
          <a:bodyPr/>
          <a:lstStyle/>
          <a:p>
            <a:pPr marL="0" indent="0">
              <a:buNone/>
            </a:pPr>
            <a:r>
              <a:rPr lang="en-US" dirty="0"/>
              <a:t>As the user first accesses our application, they will encounter with the “home page”. Home page of application is dynamic and generated especially for each user.</a:t>
            </a:r>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20</a:t>
            </a:fld>
            <a:endParaRPr lang="tr-TR"/>
          </a:p>
        </p:txBody>
      </p:sp>
      <p:pic>
        <p:nvPicPr>
          <p:cNvPr id="11" name="Picture 6">
            <a:extLst>
              <a:ext uri="{FF2B5EF4-FFF2-40B4-BE49-F238E27FC236}">
                <a16:creationId xmlns:a16="http://schemas.microsoft.com/office/drawing/2014/main" id="{7A7A1A74-5DE7-4F18-B9EB-85A7068ACCD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640082" y="731837"/>
            <a:ext cx="4257570" cy="5394325"/>
          </a:xfrm>
          <a:prstGeom prst="rect">
            <a:avLst/>
          </a:prstGeom>
        </p:spPr>
      </p:pic>
    </p:spTree>
    <p:extLst>
      <p:ext uri="{BB962C8B-B14F-4D97-AF65-F5344CB8AC3E}">
        <p14:creationId xmlns:p14="http://schemas.microsoft.com/office/powerpoint/2010/main" val="3696365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11097551" cy="1332000"/>
          </a:xfrm>
        </p:spPr>
        <p:txBody>
          <a:bodyPr wrap="square" anchor="t">
            <a:normAutofit/>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8802" y="1634852"/>
            <a:ext cx="3563936" cy="282144"/>
          </a:xfrm>
        </p:spPr>
        <p:txBody>
          <a:bodyPr wrap="square" anchor="b">
            <a:normAutofit fontScale="92500" lnSpcReduction="20000"/>
          </a:bodyPr>
          <a:lstStyle/>
          <a:p>
            <a:r>
              <a:rPr lang="en-US" dirty="0"/>
              <a:t>Head Part of Home Page</a:t>
            </a:r>
            <a:endParaRPr lang="tr-TR" dirty="0"/>
          </a:p>
        </p:txBody>
      </p:sp>
      <p:sp>
        <p:nvSpPr>
          <p:cNvPr id="14" name="Text Placeholder 4">
            <a:extLst>
              <a:ext uri="{FF2B5EF4-FFF2-40B4-BE49-F238E27FC236}">
                <a16:creationId xmlns:a16="http://schemas.microsoft.com/office/drawing/2014/main" id="{13B760E8-0AB5-4B75-8D5A-28BD9FBCD9F6}"/>
              </a:ext>
            </a:extLst>
          </p:cNvPr>
          <p:cNvSpPr>
            <a:spLocks noGrp="1"/>
          </p:cNvSpPr>
          <p:nvPr>
            <p:ph type="body" sz="quarter" idx="13"/>
          </p:nvPr>
        </p:nvSpPr>
        <p:spPr>
          <a:xfrm>
            <a:off x="4341813" y="1633268"/>
            <a:ext cx="3508375" cy="619549"/>
          </a:xfrm>
        </p:spPr>
        <p:txBody>
          <a:bodyPr/>
          <a:lstStyle/>
          <a:p>
            <a:pPr algn="ctr"/>
            <a:r>
              <a:rPr lang="en-US" dirty="0"/>
              <a:t>Middle Part of Home Page</a:t>
            </a:r>
          </a:p>
        </p:txBody>
      </p:sp>
      <p:sp>
        <p:nvSpPr>
          <p:cNvPr id="18" name="Text Placeholder 6">
            <a:extLst>
              <a:ext uri="{FF2B5EF4-FFF2-40B4-BE49-F238E27FC236}">
                <a16:creationId xmlns:a16="http://schemas.microsoft.com/office/drawing/2014/main" id="{732EE3BB-DB0E-43DA-883B-7E8DE4D5540B}"/>
              </a:ext>
            </a:extLst>
          </p:cNvPr>
          <p:cNvSpPr>
            <a:spLocks noGrp="1"/>
          </p:cNvSpPr>
          <p:nvPr>
            <p:ph type="body" sz="quarter" idx="3"/>
          </p:nvPr>
        </p:nvSpPr>
        <p:spPr>
          <a:xfrm>
            <a:off x="8139113" y="1633268"/>
            <a:ext cx="3494085" cy="323718"/>
          </a:xfrm>
        </p:spPr>
        <p:txBody>
          <a:bodyPr/>
          <a:lstStyle/>
          <a:p>
            <a:pPr algn="ctr"/>
            <a:r>
              <a:rPr lang="en-US" dirty="0"/>
              <a:t>End of Home Page</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tr-TR" smtClean="0"/>
              <a:pPr rtl="0">
                <a:spcAft>
                  <a:spcPts val="600"/>
                </a:spcAft>
              </a:pPr>
              <a:t>21</a:t>
            </a:fld>
            <a:endParaRPr lang="tr-TR"/>
          </a:p>
        </p:txBody>
      </p:sp>
      <p:pic>
        <p:nvPicPr>
          <p:cNvPr id="15" name="Picture 7">
            <a:extLst>
              <a:ext uri="{FF2B5EF4-FFF2-40B4-BE49-F238E27FC236}">
                <a16:creationId xmlns:a16="http://schemas.microsoft.com/office/drawing/2014/main" id="{DBD34A54-1852-40B9-B768-E1950F9C41FD}"/>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58800" y="2427369"/>
            <a:ext cx="3563938" cy="3515555"/>
          </a:xfrm>
          <a:prstGeom prst="rect">
            <a:avLst/>
          </a:prstGeom>
        </p:spPr>
      </p:pic>
      <p:pic>
        <p:nvPicPr>
          <p:cNvPr id="17" name="Picture 9">
            <a:extLst>
              <a:ext uri="{FF2B5EF4-FFF2-40B4-BE49-F238E27FC236}">
                <a16:creationId xmlns:a16="http://schemas.microsoft.com/office/drawing/2014/main" id="{214B2DCD-9E49-4912-BD7B-471B15407114}"/>
              </a:ext>
            </a:extLst>
          </p:cNvPr>
          <p:cNvPicPr>
            <a:picLocks noGrp="1"/>
          </p:cNvPicPr>
          <p:nvPr>
            <p:ph sz="quarter" idx="14"/>
          </p:nvPr>
        </p:nvPicPr>
        <p:blipFill>
          <a:blip r:embed="rId3">
            <a:extLst>
              <a:ext uri="{28A0092B-C50C-407E-A947-70E740481C1C}">
                <a14:useLocalDpi xmlns:a14="http://schemas.microsoft.com/office/drawing/2010/main" val="0"/>
              </a:ext>
            </a:extLst>
          </a:blip>
          <a:stretch>
            <a:fillRect/>
          </a:stretch>
        </p:blipFill>
        <p:spPr>
          <a:xfrm>
            <a:off x="4341813" y="2445562"/>
            <a:ext cx="3508375" cy="3497362"/>
          </a:xfrm>
          <a:prstGeom prst="rect">
            <a:avLst/>
          </a:prstGeom>
        </p:spPr>
      </p:pic>
      <p:pic>
        <p:nvPicPr>
          <p:cNvPr id="19" name="Picture 10">
            <a:extLst>
              <a:ext uri="{FF2B5EF4-FFF2-40B4-BE49-F238E27FC236}">
                <a16:creationId xmlns:a16="http://schemas.microsoft.com/office/drawing/2014/main" id="{4522629E-1007-4B96-8DF0-5B11A18CB0B0}"/>
              </a:ext>
            </a:extLst>
          </p:cNvPr>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8139113" y="2445562"/>
            <a:ext cx="3509962" cy="3497362"/>
          </a:xfrm>
          <a:prstGeom prst="rect">
            <a:avLst/>
          </a:prstGeom>
        </p:spPr>
      </p:pic>
    </p:spTree>
    <p:extLst>
      <p:ext uri="{BB962C8B-B14F-4D97-AF65-F5344CB8AC3E}">
        <p14:creationId xmlns:p14="http://schemas.microsoft.com/office/powerpoint/2010/main" val="1978105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p:txBody>
          <a:bodyPr/>
          <a:lstStyle/>
          <a:p>
            <a:r>
              <a:rPr lang="tr-TR" sz="2000" dirty="0"/>
              <a:t>Regıster page</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3" y="2427371"/>
            <a:ext cx="5429114" cy="1728994"/>
          </a:xfrm>
        </p:spPr>
        <p:txBody>
          <a:bodyPr/>
          <a:lstStyle/>
          <a:p>
            <a:pPr marL="0" indent="0">
              <a:buNone/>
            </a:pPr>
            <a:r>
              <a:rPr lang="en-US" dirty="0"/>
              <a:t>In order for users to have certain privileges, they must first register on the registration page. Users need to enter 5 information that we will specify in order to register</a:t>
            </a:r>
            <a:r>
              <a:rPr lang="tr-TR" dirty="0"/>
              <a:t>.</a:t>
            </a:r>
            <a:endParaRPr lang="en-US" dirty="0"/>
          </a:p>
          <a:p>
            <a:pPr marL="0" indent="0">
              <a:buNone/>
            </a:pPr>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22</a:t>
            </a:fld>
            <a:endParaRPr lang="tr-TR"/>
          </a:p>
        </p:txBody>
      </p:sp>
      <p:pic>
        <p:nvPicPr>
          <p:cNvPr id="19" name="İçerik Yer Tutucusu 18">
            <a:extLst>
              <a:ext uri="{FF2B5EF4-FFF2-40B4-BE49-F238E27FC236}">
                <a16:creationId xmlns:a16="http://schemas.microsoft.com/office/drawing/2014/main" id="{BC6B4444-54E9-42E4-9B50-3355DD49C235}"/>
              </a:ext>
            </a:extLst>
          </p:cNvPr>
          <p:cNvPicPr>
            <a:picLocks noGrp="1" noChangeAspect="1"/>
          </p:cNvPicPr>
          <p:nvPr>
            <p:ph sz="quarter" idx="4"/>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63889" y="1731375"/>
            <a:ext cx="2884974" cy="3516312"/>
          </a:xfrm>
        </p:spPr>
      </p:pic>
    </p:spTree>
    <p:extLst>
      <p:ext uri="{BB962C8B-B14F-4D97-AF65-F5344CB8AC3E}">
        <p14:creationId xmlns:p14="http://schemas.microsoft.com/office/powerpoint/2010/main" val="379326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p:txBody>
          <a:bodyPr/>
          <a:lstStyle/>
          <a:p>
            <a:r>
              <a:rPr lang="tr-TR" sz="2000" dirty="0"/>
              <a:t>User Logın page</a:t>
            </a:r>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p:txBody>
          <a:bodyPr/>
          <a:lstStyle/>
          <a:p>
            <a:pPr marL="0" indent="0">
              <a:buNone/>
            </a:pPr>
            <a:r>
              <a:rPr lang="en-US" sz="2000" dirty="0"/>
              <a:t>On this page, the system welcomes users who are not registered or logged in with two sections</a:t>
            </a:r>
            <a:r>
              <a:rPr lang="tr-TR" sz="2000" dirty="0"/>
              <a:t>:</a:t>
            </a:r>
            <a:r>
              <a:rPr lang="en-US" sz="2000" dirty="0"/>
              <a:t> </a:t>
            </a:r>
            <a:endParaRPr lang="tr-TR" sz="2000" dirty="0"/>
          </a:p>
          <a:p>
            <a:r>
              <a:rPr lang="en-US" sz="2000" dirty="0"/>
              <a:t>In the section on the right, if the user has not registered, there is a card that explains why he/she should register and provides quick access to the registration page. </a:t>
            </a:r>
            <a:endParaRPr lang="tr-TR" sz="2000" dirty="0"/>
          </a:p>
          <a:p>
            <a:r>
              <a:rPr lang="en-US" sz="2000" dirty="0"/>
              <a:t>On the left, there are 2 sections that allow entering the necessary information to identify the user.</a:t>
            </a:r>
            <a:endParaRPr lang="tr-TR" sz="2000"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23</a:t>
            </a:fld>
            <a:endParaRPr lang="tr-TR"/>
          </a:p>
        </p:txBody>
      </p:sp>
      <p:pic>
        <p:nvPicPr>
          <p:cNvPr id="12" name="Picture 12">
            <a:extLst>
              <a:ext uri="{FF2B5EF4-FFF2-40B4-BE49-F238E27FC236}">
                <a16:creationId xmlns:a16="http://schemas.microsoft.com/office/drawing/2014/main" id="{CA02F276-B9AC-42C7-947D-346AE46A905A}"/>
              </a:ext>
            </a:extLst>
          </p:cNvPr>
          <p:cNvPicPr>
            <a:picLocks noGrp="1"/>
          </p:cNvPicPr>
          <p:nvPr>
            <p:ph sz="quarter" idx="4"/>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9299" t="26843" r="18996" b="12465"/>
          <a:stretch/>
        </p:blipFill>
        <p:spPr>
          <a:xfrm>
            <a:off x="6580262" y="2266729"/>
            <a:ext cx="4956561" cy="3515555"/>
          </a:xfrm>
          <a:prstGeom prst="rect">
            <a:avLst/>
          </a:prstGeom>
        </p:spPr>
      </p:pic>
    </p:spTree>
    <p:extLst>
      <p:ext uri="{BB962C8B-B14F-4D97-AF65-F5344CB8AC3E}">
        <p14:creationId xmlns:p14="http://schemas.microsoft.com/office/powerpoint/2010/main" val="563372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6548755" y="1892886"/>
            <a:ext cx="5063203" cy="535354"/>
          </a:xfrm>
        </p:spPr>
        <p:txBody>
          <a:bodyPr/>
          <a:lstStyle/>
          <a:p>
            <a:r>
              <a:rPr lang="en-US" sz="2000" dirty="0"/>
              <a:t>List of Categories Page</a:t>
            </a:r>
            <a:endParaRPr lang="tr-TR" sz="2000" dirty="0"/>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6548755" y="2667516"/>
            <a:ext cx="5063203" cy="2938526"/>
          </a:xfrm>
        </p:spPr>
        <p:txBody>
          <a:bodyPr/>
          <a:lstStyle/>
          <a:p>
            <a:pPr marL="0" indent="0">
              <a:buNone/>
            </a:pPr>
            <a:r>
              <a:rPr lang="en-US" dirty="0"/>
              <a:t>On the list of categories page, there is a list of all categories set by the admin.</a:t>
            </a:r>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24</a:t>
            </a:fld>
            <a:endParaRPr lang="tr-TR"/>
          </a:p>
        </p:txBody>
      </p:sp>
      <p:pic>
        <p:nvPicPr>
          <p:cNvPr id="12" name="Picture 13">
            <a:extLst>
              <a:ext uri="{FF2B5EF4-FFF2-40B4-BE49-F238E27FC236}">
                <a16:creationId xmlns:a16="http://schemas.microsoft.com/office/drawing/2014/main" id="{80DBFBEA-ACC6-45F5-94F7-423AECEA235F}"/>
              </a:ext>
            </a:extLst>
          </p:cNvPr>
          <p:cNvPicPr>
            <a:picLocks noGrp="1"/>
          </p:cNvPicPr>
          <p:nvPr>
            <p:ph sz="quarter" idx="4"/>
          </p:nvPr>
        </p:nvPicPr>
        <p:blipFill>
          <a:blip r:embed="rId2">
            <a:extLst>
              <a:ext uri="{28A0092B-C50C-407E-A947-70E740481C1C}">
                <a14:useLocalDpi xmlns:a14="http://schemas.microsoft.com/office/drawing/2010/main" val="0"/>
              </a:ext>
            </a:extLst>
          </a:blip>
          <a:stretch>
            <a:fillRect/>
          </a:stretch>
        </p:blipFill>
        <p:spPr>
          <a:xfrm>
            <a:off x="580042" y="1469364"/>
            <a:ext cx="5558216" cy="4718411"/>
          </a:xfrm>
          <a:prstGeom prst="rect">
            <a:avLst/>
          </a:prstGeom>
        </p:spPr>
      </p:pic>
    </p:spTree>
    <p:extLst>
      <p:ext uri="{BB962C8B-B14F-4D97-AF65-F5344CB8AC3E}">
        <p14:creationId xmlns:p14="http://schemas.microsoft.com/office/powerpoint/2010/main" val="244724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713234" y="1804466"/>
            <a:ext cx="4219068"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713234" y="2657963"/>
            <a:ext cx="3679600" cy="535354"/>
          </a:xfrm>
        </p:spPr>
        <p:txBody>
          <a:bodyPr/>
          <a:lstStyle/>
          <a:p>
            <a:r>
              <a:rPr lang="tr-TR" sz="2000" dirty="0"/>
              <a:t>AuctIon ProfIle Page</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25</a:t>
            </a:fld>
            <a:endParaRPr lang="tr-TR"/>
          </a:p>
        </p:txBody>
      </p:sp>
      <p:pic>
        <p:nvPicPr>
          <p:cNvPr id="12" name="Picture 14">
            <a:extLst>
              <a:ext uri="{FF2B5EF4-FFF2-40B4-BE49-F238E27FC236}">
                <a16:creationId xmlns:a16="http://schemas.microsoft.com/office/drawing/2014/main" id="{12D570B2-60AC-4C4D-ABCF-B3DB9F2338B2}"/>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734228" y="0"/>
            <a:ext cx="5197607" cy="6858000"/>
          </a:xfrm>
          <a:prstGeom prst="rect">
            <a:avLst/>
          </a:prstGeom>
        </p:spPr>
      </p:pic>
      <p:sp>
        <p:nvSpPr>
          <p:cNvPr id="15" name="İçerik Yer Tutucusu 3">
            <a:extLst>
              <a:ext uri="{FF2B5EF4-FFF2-40B4-BE49-F238E27FC236}">
                <a16:creationId xmlns:a16="http://schemas.microsoft.com/office/drawing/2014/main" id="{35F25FA2-40DB-4FF2-B873-112DD9E548AF}"/>
              </a:ext>
            </a:extLst>
          </p:cNvPr>
          <p:cNvSpPr>
            <a:spLocks noGrp="1"/>
          </p:cNvSpPr>
          <p:nvPr>
            <p:ph sz="half" idx="2"/>
          </p:nvPr>
        </p:nvSpPr>
        <p:spPr>
          <a:xfrm>
            <a:off x="713234" y="3539905"/>
            <a:ext cx="4620031" cy="2553078"/>
          </a:xfrm>
        </p:spPr>
        <p:txBody>
          <a:bodyPr/>
          <a:lstStyle/>
          <a:p>
            <a:pPr marL="0" indent="0">
              <a:buNone/>
            </a:pPr>
            <a:r>
              <a:rPr lang="en-US" dirty="0"/>
              <a:t>This page contains sections for promoting a major auction and for the user to participate in that auction.</a:t>
            </a:r>
            <a:endParaRPr lang="tr-TR" dirty="0"/>
          </a:p>
        </p:txBody>
      </p:sp>
    </p:spTree>
    <p:extLst>
      <p:ext uri="{BB962C8B-B14F-4D97-AF65-F5344CB8AC3E}">
        <p14:creationId xmlns:p14="http://schemas.microsoft.com/office/powerpoint/2010/main" val="880330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0864" y="1731375"/>
            <a:ext cx="4738983" cy="535354"/>
          </a:xfrm>
        </p:spPr>
        <p:txBody>
          <a:bodyPr/>
          <a:lstStyle/>
          <a:p>
            <a:r>
              <a:rPr lang="fr-FR" sz="2000" dirty="0"/>
              <a:t>Auction Profile Main Section</a:t>
            </a:r>
            <a:endParaRPr lang="tr-TR" sz="2000" dirty="0"/>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3" y="2427371"/>
            <a:ext cx="4738983" cy="3349737"/>
          </a:xfrm>
        </p:spPr>
        <p:txBody>
          <a:bodyPr/>
          <a:lstStyle/>
          <a:p>
            <a:pPr marL="0" indent="0">
              <a:buNone/>
            </a:pPr>
            <a:r>
              <a:rPr lang="en-US" sz="1800" dirty="0"/>
              <a:t>We can examine this section as 6 parts</a:t>
            </a:r>
            <a:r>
              <a:rPr lang="tr-TR" sz="1800" dirty="0"/>
              <a:t>:</a:t>
            </a:r>
          </a:p>
          <a:p>
            <a:r>
              <a:rPr lang="tr-TR" sz="1600" dirty="0"/>
              <a:t>Product Pictures</a:t>
            </a:r>
          </a:p>
          <a:p>
            <a:r>
              <a:rPr lang="tr-TR" sz="1600" dirty="0"/>
              <a:t>Product Title</a:t>
            </a:r>
          </a:p>
          <a:p>
            <a:r>
              <a:rPr lang="tr-TR" sz="1600" dirty="0"/>
              <a:t>Seller Information’s</a:t>
            </a:r>
          </a:p>
          <a:p>
            <a:r>
              <a:rPr lang="tr-TR" sz="1600" dirty="0"/>
              <a:t>Auction Information’s</a:t>
            </a:r>
          </a:p>
          <a:p>
            <a:r>
              <a:rPr lang="tr-TR" sz="1600" dirty="0"/>
              <a:t>Highest Bid</a:t>
            </a:r>
          </a:p>
          <a:p>
            <a:r>
              <a:rPr lang="tr-TR" sz="1600" dirty="0"/>
              <a:t>Bottom Menu</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26</a:t>
            </a:fld>
            <a:endParaRPr lang="tr-TR"/>
          </a:p>
        </p:txBody>
      </p:sp>
      <p:pic>
        <p:nvPicPr>
          <p:cNvPr id="13" name="Picture 15">
            <a:extLst>
              <a:ext uri="{FF2B5EF4-FFF2-40B4-BE49-F238E27FC236}">
                <a16:creationId xmlns:a16="http://schemas.microsoft.com/office/drawing/2014/main" id="{FF93D514-0166-4423-A075-9BED943945F6}"/>
              </a:ext>
            </a:extLst>
          </p:cNvPr>
          <p:cNvPicPr>
            <a:picLocks noGrp="1"/>
          </p:cNvPicPr>
          <p:nvPr>
            <p:ph sz="quarter" idx="4"/>
          </p:nvPr>
        </p:nvPicPr>
        <p:blipFill>
          <a:blip r:embed="rId2">
            <a:extLst>
              <a:ext uri="{28A0092B-C50C-407E-A947-70E740481C1C}">
                <a14:useLocalDpi xmlns:a14="http://schemas.microsoft.com/office/drawing/2010/main" val="0"/>
              </a:ext>
            </a:extLst>
          </a:blip>
          <a:stretch>
            <a:fillRect/>
          </a:stretch>
        </p:blipFill>
        <p:spPr>
          <a:xfrm>
            <a:off x="5503492" y="1080891"/>
            <a:ext cx="6477712" cy="4696217"/>
          </a:xfrm>
          <a:prstGeom prst="rect">
            <a:avLst/>
          </a:prstGeom>
        </p:spPr>
      </p:pic>
    </p:spTree>
    <p:extLst>
      <p:ext uri="{BB962C8B-B14F-4D97-AF65-F5344CB8AC3E}">
        <p14:creationId xmlns:p14="http://schemas.microsoft.com/office/powerpoint/2010/main" val="519973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3" y="4508500"/>
            <a:ext cx="4500562" cy="1562959"/>
          </a:xfrm>
        </p:spPr>
        <p:txBody>
          <a:bodyPr wrap="square" anchor="t">
            <a:normAutofit/>
          </a:bodyPr>
          <a:lstStyle/>
          <a:p>
            <a:r>
              <a:rPr lang="tr-TR" dirty="0"/>
              <a:t>User Interface</a:t>
            </a:r>
          </a:p>
        </p:txBody>
      </p:sp>
      <p:pic>
        <p:nvPicPr>
          <p:cNvPr id="11" name="Picture 18">
            <a:extLst>
              <a:ext uri="{FF2B5EF4-FFF2-40B4-BE49-F238E27FC236}">
                <a16:creationId xmlns:a16="http://schemas.microsoft.com/office/drawing/2014/main" id="{D4CB19FD-2B05-438F-9AAD-0D7239C47D69}"/>
              </a:ext>
            </a:extLst>
          </p:cNvPr>
          <p:cNvPicPr>
            <a:picLocks noGrp="1"/>
          </p:cNvPicPr>
          <p:nvPr>
            <p:ph type="pic" sz="quarter" idx="13"/>
          </p:nvPr>
        </p:nvPicPr>
        <p:blipFill rotWithShape="1">
          <a:blip r:embed="rId2">
            <a:extLst>
              <a:ext uri="{28A0092B-C50C-407E-A947-70E740481C1C}">
                <a14:useLocalDpi xmlns:a14="http://schemas.microsoft.com/office/drawing/2010/main" val="0"/>
              </a:ext>
            </a:extLst>
          </a:blip>
          <a:srcRect t="28732" b="24513"/>
          <a:stretch/>
        </p:blipFill>
        <p:spPr>
          <a:xfrm>
            <a:off x="20" y="10"/>
            <a:ext cx="12191980" cy="3776462"/>
          </a:xfrm>
          <a:prstGeom prst="rect">
            <a:avLst/>
          </a:prstGeom>
          <a:noFill/>
        </p:spPr>
      </p:pic>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tr-TR" smtClean="0"/>
              <a:pPr rtl="0">
                <a:spcAft>
                  <a:spcPts val="600"/>
                </a:spcAft>
              </a:pPr>
              <a:t>27</a:t>
            </a:fld>
            <a:endParaRPr lang="tr-TR"/>
          </a:p>
        </p:txBody>
      </p:sp>
      <p:sp>
        <p:nvSpPr>
          <p:cNvPr id="14" name="Metin Yer Tutucusu 2">
            <a:extLst>
              <a:ext uri="{FF2B5EF4-FFF2-40B4-BE49-F238E27FC236}">
                <a16:creationId xmlns:a16="http://schemas.microsoft.com/office/drawing/2014/main" id="{180E1FBE-4B6D-4F06-95E5-C167838EA7D3}"/>
              </a:ext>
            </a:extLst>
          </p:cNvPr>
          <p:cNvSpPr txBox="1">
            <a:spLocks/>
          </p:cNvSpPr>
          <p:nvPr/>
        </p:nvSpPr>
        <p:spPr>
          <a:xfrm>
            <a:off x="5262411" y="4361571"/>
            <a:ext cx="5437186" cy="414242"/>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tr-TR" sz="2000" b="0" i="0" u="none" strike="noStrike" kern="1200" cap="all" spc="200" normalizeH="0" baseline="0" noProof="0" dirty="0">
                <a:ln>
                  <a:noFill/>
                </a:ln>
                <a:solidFill>
                  <a:prstClr val="white"/>
                </a:solidFill>
                <a:effectLst/>
                <a:uLnTx/>
                <a:uFillTx/>
                <a:latin typeface="Gill Sans MT"/>
                <a:ea typeface="+mn-ea"/>
                <a:cs typeface="+mn-cs"/>
              </a:rPr>
              <a:t>Share thıs act</a:t>
            </a:r>
            <a:r>
              <a:rPr lang="tr-TR" cap="all" spc="200" dirty="0" err="1">
                <a:solidFill>
                  <a:prstClr val="white"/>
                </a:solidFill>
                <a:latin typeface="Gill Sans MT"/>
              </a:rPr>
              <a:t>ıon</a:t>
            </a:r>
            <a:r>
              <a:rPr lang="tr-TR" cap="all" spc="200" dirty="0">
                <a:solidFill>
                  <a:prstClr val="white"/>
                </a:solidFill>
                <a:latin typeface="Gill Sans MT"/>
              </a:rPr>
              <a:t> menu</a:t>
            </a:r>
            <a:endParaRPr kumimoji="0" lang="tr-TR" sz="2000" b="0" i="0" u="none" strike="noStrike" kern="1200" cap="all" spc="200" normalizeH="0" baseline="0" noProof="0" dirty="0">
              <a:ln>
                <a:noFill/>
              </a:ln>
              <a:solidFill>
                <a:prstClr val="white"/>
              </a:solidFill>
              <a:effectLst/>
              <a:uLnTx/>
              <a:uFillTx/>
              <a:latin typeface="Gill Sans MT"/>
              <a:ea typeface="+mn-ea"/>
              <a:cs typeface="+mn-cs"/>
            </a:endParaRPr>
          </a:p>
        </p:txBody>
      </p:sp>
      <p:sp>
        <p:nvSpPr>
          <p:cNvPr id="16" name="İçerik Yer Tutucusu 15">
            <a:extLst>
              <a:ext uri="{FF2B5EF4-FFF2-40B4-BE49-F238E27FC236}">
                <a16:creationId xmlns:a16="http://schemas.microsoft.com/office/drawing/2014/main" id="{183C2B9D-1596-4967-BDFB-A2E098011163}"/>
              </a:ext>
            </a:extLst>
          </p:cNvPr>
          <p:cNvSpPr>
            <a:spLocks noGrp="1"/>
          </p:cNvSpPr>
          <p:nvPr>
            <p:ph sz="quarter" idx="15"/>
          </p:nvPr>
        </p:nvSpPr>
        <p:spPr>
          <a:xfrm>
            <a:off x="5262411" y="4932089"/>
            <a:ext cx="6221412" cy="1563688"/>
          </a:xfrm>
        </p:spPr>
        <p:txBody>
          <a:bodyPr/>
          <a:lstStyle/>
          <a:p>
            <a:r>
              <a:rPr lang="tr-TR" dirty="0"/>
              <a:t>T</a:t>
            </a:r>
            <a:r>
              <a:rPr lang="en-US" dirty="0"/>
              <a:t>he user can share the auction they want to share on the social media platforms</a:t>
            </a:r>
            <a:r>
              <a:rPr lang="tr-TR" dirty="0"/>
              <a:t>.</a:t>
            </a:r>
          </a:p>
        </p:txBody>
      </p:sp>
    </p:spTree>
    <p:extLst>
      <p:ext uri="{BB962C8B-B14F-4D97-AF65-F5344CB8AC3E}">
        <p14:creationId xmlns:p14="http://schemas.microsoft.com/office/powerpoint/2010/main" val="150149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0864" y="1731375"/>
            <a:ext cx="4217689" cy="535354"/>
          </a:xfrm>
        </p:spPr>
        <p:txBody>
          <a:bodyPr/>
          <a:lstStyle/>
          <a:p>
            <a:r>
              <a:rPr lang="en-US" sz="2000" dirty="0"/>
              <a:t>Report This Auction Menu</a:t>
            </a:r>
            <a:endParaRPr lang="tr-TR" sz="2000" dirty="0"/>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3" y="2427371"/>
            <a:ext cx="4217690" cy="3349737"/>
          </a:xfrm>
        </p:spPr>
        <p:txBody>
          <a:bodyPr/>
          <a:lstStyle/>
          <a:p>
            <a:pPr marL="0" indent="0">
              <a:buNone/>
            </a:pPr>
            <a:r>
              <a:rPr lang="en-US" dirty="0"/>
              <a:t>In this menu, the user can report an auction that he/she finds inappropriate or inaccurate</a:t>
            </a:r>
            <a:r>
              <a:rPr lang="tr-TR" dirty="0"/>
              <a:t>.</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28</a:t>
            </a:fld>
            <a:endParaRPr lang="tr-TR"/>
          </a:p>
        </p:txBody>
      </p:sp>
      <p:pic>
        <p:nvPicPr>
          <p:cNvPr id="11" name="Picture 20">
            <a:extLst>
              <a:ext uri="{FF2B5EF4-FFF2-40B4-BE49-F238E27FC236}">
                <a16:creationId xmlns:a16="http://schemas.microsoft.com/office/drawing/2014/main" id="{3CD9C6E9-551A-4E44-8528-6F8A6D5C1AAB}"/>
              </a:ext>
            </a:extLst>
          </p:cNvPr>
          <p:cNvPicPr>
            <a:picLocks noGrp="1"/>
          </p:cNvPicPr>
          <p:nvPr>
            <p:ph sz="quarter" idx="4"/>
          </p:nvPr>
        </p:nvPicPr>
        <p:blipFill>
          <a:blip r:embed="rId2">
            <a:extLst>
              <a:ext uri="{28A0092B-C50C-407E-A947-70E740481C1C}">
                <a14:useLocalDpi xmlns:a14="http://schemas.microsoft.com/office/drawing/2010/main" val="0"/>
              </a:ext>
            </a:extLst>
          </a:blip>
          <a:stretch>
            <a:fillRect/>
          </a:stretch>
        </p:blipFill>
        <p:spPr>
          <a:xfrm>
            <a:off x="5255665" y="1080656"/>
            <a:ext cx="6385472" cy="5107708"/>
          </a:xfrm>
          <a:prstGeom prst="rect">
            <a:avLst/>
          </a:prstGeom>
        </p:spPr>
      </p:pic>
    </p:spTree>
    <p:extLst>
      <p:ext uri="{BB962C8B-B14F-4D97-AF65-F5344CB8AC3E}">
        <p14:creationId xmlns:p14="http://schemas.microsoft.com/office/powerpoint/2010/main" val="432737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0864" y="1731375"/>
            <a:ext cx="5437186" cy="535354"/>
          </a:xfrm>
        </p:spPr>
        <p:txBody>
          <a:bodyPr wrap="square" anchor="b">
            <a:normAutofit/>
          </a:bodyPr>
          <a:lstStyle/>
          <a:p>
            <a:r>
              <a:rPr lang="en-US" sz="1800" dirty="0"/>
              <a:t>Product Description Section</a:t>
            </a:r>
            <a:endParaRPr lang="tr-TR" sz="1800" dirty="0"/>
          </a:p>
        </p:txBody>
      </p:sp>
      <p:pic>
        <p:nvPicPr>
          <p:cNvPr id="16" name="Picture 22">
            <a:extLst>
              <a:ext uri="{FF2B5EF4-FFF2-40B4-BE49-F238E27FC236}">
                <a16:creationId xmlns:a16="http://schemas.microsoft.com/office/drawing/2014/main" id="{35E6B51D-BCB8-4BA0-8801-D9439F2AB87F}"/>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r="2" b="2260"/>
          <a:stretch/>
        </p:blipFill>
        <p:spPr>
          <a:xfrm>
            <a:off x="550863" y="2427370"/>
            <a:ext cx="5429114" cy="3515555"/>
          </a:xfrm>
          <a:prstGeom prst="rect">
            <a:avLst/>
          </a:prstGeom>
          <a:noFill/>
        </p:spPr>
      </p:pic>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11097551" cy="1332000"/>
          </a:xfrm>
        </p:spPr>
        <p:txBody>
          <a:bodyPr wrap="square" anchor="t">
            <a:normAutofit/>
          </a:bodyPr>
          <a:lstStyle/>
          <a:p>
            <a:r>
              <a:rPr lang="tr-TR" dirty="0"/>
              <a:t>User Interface</a:t>
            </a:r>
          </a:p>
        </p:txBody>
      </p:sp>
      <p:sp>
        <p:nvSpPr>
          <p:cNvPr id="15" name="Metin Yer Tutucusu 2">
            <a:extLst>
              <a:ext uri="{FF2B5EF4-FFF2-40B4-BE49-F238E27FC236}">
                <a16:creationId xmlns:a16="http://schemas.microsoft.com/office/drawing/2014/main" id="{73EAD6FD-B3F1-4A6E-A2E3-6CFB3E28BCC2}"/>
              </a:ext>
            </a:extLst>
          </p:cNvPr>
          <p:cNvSpPr txBox="1">
            <a:spLocks/>
          </p:cNvSpPr>
          <p:nvPr/>
        </p:nvSpPr>
        <p:spPr>
          <a:xfrm>
            <a:off x="6212023" y="1731375"/>
            <a:ext cx="5437186" cy="535354"/>
          </a:xfrm>
          <a:prstGeom prst="rect">
            <a:avLst/>
          </a:prstGeom>
        </p:spPr>
        <p:txBody>
          <a:bodyPr vert="horz" wrap="square" lIns="0" tIns="0" rIns="0" bIns="0" rtlCol="0" anchor="b">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400" b="0" kern="1200" cap="all" spc="200" baseline="0">
                <a:solidFill>
                  <a:schemeClr val="tx1"/>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b="1"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Product Condition Report Section</a:t>
            </a:r>
            <a:endParaRPr lang="tr-TR" sz="1800" dirty="0"/>
          </a:p>
        </p:txBody>
      </p:sp>
      <p:pic>
        <p:nvPicPr>
          <p:cNvPr id="14" name="Picture 21">
            <a:extLst>
              <a:ext uri="{FF2B5EF4-FFF2-40B4-BE49-F238E27FC236}">
                <a16:creationId xmlns:a16="http://schemas.microsoft.com/office/drawing/2014/main" id="{38758D7A-DE7F-4DD6-BE06-262A46B8C2C7}"/>
              </a:ext>
            </a:extLst>
          </p:cNvPr>
          <p:cNvPicPr>
            <a:picLocks noGrp="1"/>
          </p:cNvPicPr>
          <p:nvPr>
            <p:ph sz="half" idx="4"/>
          </p:nvPr>
        </p:nvPicPr>
        <p:blipFill rotWithShape="1">
          <a:blip r:embed="rId3">
            <a:extLst>
              <a:ext uri="{28A0092B-C50C-407E-A947-70E740481C1C}">
                <a14:useLocalDpi xmlns:a14="http://schemas.microsoft.com/office/drawing/2010/main" val="0"/>
              </a:ext>
            </a:extLst>
          </a:blip>
          <a:srcRect b="2389"/>
          <a:stretch/>
        </p:blipFill>
        <p:spPr>
          <a:xfrm>
            <a:off x="6212023" y="2427370"/>
            <a:ext cx="5436391" cy="3515555"/>
          </a:xfrm>
          <a:prstGeom prst="rect">
            <a:avLst/>
          </a:prstGeom>
          <a:noFill/>
        </p:spPr>
      </p:pic>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tr-TR" smtClean="0"/>
              <a:pPr rtl="0">
                <a:spcAft>
                  <a:spcPts val="600"/>
                </a:spcAft>
              </a:pPr>
              <a:t>29</a:t>
            </a:fld>
            <a:endParaRPr lang="tr-TR"/>
          </a:p>
        </p:txBody>
      </p:sp>
    </p:spTree>
    <p:extLst>
      <p:ext uri="{BB962C8B-B14F-4D97-AF65-F5344CB8AC3E}">
        <p14:creationId xmlns:p14="http://schemas.microsoft.com/office/powerpoint/2010/main" val="2350753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tr-TR" dirty="0"/>
              <a:t>Introduction</a:t>
            </a:r>
          </a:p>
        </p:txBody>
      </p:sp>
      <p:pic>
        <p:nvPicPr>
          <p:cNvPr id="18" name="Resim Yer Tutucusu 17" descr="Masada oturan bir grup insa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Resim Yer Tutucusu 19" descr="Veri Noktaları Dijital arka planı">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Resim Yer Tutucusu 24" descr="Dijital Grafik Ekranı">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ayt Numarası Yer Tutucusu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3</a:t>
            </a:fld>
            <a:endParaRPr lang="tr-TR"/>
          </a:p>
        </p:txBody>
      </p:sp>
      <p:pic>
        <p:nvPicPr>
          <p:cNvPr id="23" name="Resim Yer Tutucusu 22" descr="Beyaz tahtaya çizen bir kişi">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İçerik Yer Tutucusu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a:bodyPr>
          <a:lstStyle/>
          <a:p>
            <a:pPr marL="0" indent="0" rtl="0">
              <a:buNone/>
            </a:pPr>
            <a:r>
              <a:rPr lang="en-US" dirty="0"/>
              <a:t>In this presentation, we will talk about the plans, technologies, system designs and operation of the application necessary for the development of the application.</a:t>
            </a:r>
            <a:endParaRPr lang="tr-TR" dirty="0"/>
          </a:p>
        </p:txBody>
      </p:sp>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3" y="549275"/>
            <a:ext cx="11090275" cy="984885"/>
          </a:xfrm>
        </p:spPr>
        <p:txBody>
          <a:bodyPr wrap="square" anchor="t">
            <a:normAutofit/>
          </a:bodyPr>
          <a:lstStyle/>
          <a:p>
            <a:r>
              <a:rPr lang="tr-TR" sz="4800" dirty="0"/>
              <a:t>User Interface</a:t>
            </a:r>
          </a:p>
        </p:txBody>
      </p:sp>
      <p:pic>
        <p:nvPicPr>
          <p:cNvPr id="12" name="Picture 23">
            <a:extLst>
              <a:ext uri="{FF2B5EF4-FFF2-40B4-BE49-F238E27FC236}">
                <a16:creationId xmlns:a16="http://schemas.microsoft.com/office/drawing/2014/main" id="{1FEE821E-EE92-40DA-99DA-B821809B7C6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90897" y="1750060"/>
            <a:ext cx="6555118" cy="4342765"/>
          </a:xfrm>
          <a:prstGeom prst="rect">
            <a:avLst/>
          </a:prstGeom>
          <a:noFill/>
        </p:spPr>
      </p:pic>
      <p:sp>
        <p:nvSpPr>
          <p:cNvPr id="3" name="Metin Yer Tutucusu 2">
            <a:extLst>
              <a:ext uri="{FF2B5EF4-FFF2-40B4-BE49-F238E27FC236}">
                <a16:creationId xmlns:a16="http://schemas.microsoft.com/office/drawing/2014/main" id="{8F9FECB5-129D-476A-AD33-A982FFFF8922}"/>
              </a:ext>
            </a:extLst>
          </p:cNvPr>
          <p:cNvSpPr>
            <a:spLocks noGrp="1"/>
          </p:cNvSpPr>
          <p:nvPr>
            <p:ph type="body" sz="half" idx="2"/>
          </p:nvPr>
        </p:nvSpPr>
        <p:spPr>
          <a:xfrm>
            <a:off x="550862" y="2694180"/>
            <a:ext cx="3565525" cy="3398645"/>
          </a:xfrm>
        </p:spPr>
        <p:txBody>
          <a:bodyPr wrap="square">
            <a:normAutofit/>
          </a:bodyPr>
          <a:lstStyle/>
          <a:p>
            <a:r>
              <a:rPr lang="tr-TR" sz="2000" dirty="0"/>
              <a:t>F</a:t>
            </a:r>
            <a:r>
              <a:rPr lang="en-US" sz="2000" dirty="0"/>
              <a:t>inal bids for the auction; The bidding date is displayed in this section along with the bid amount and the bidder's user number.</a:t>
            </a:r>
            <a:endParaRPr lang="tr-TR" sz="2000"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tr-TR" smtClean="0"/>
              <a:pPr rtl="0">
                <a:spcAft>
                  <a:spcPts val="600"/>
                </a:spcAft>
              </a:pPr>
              <a:t>30</a:t>
            </a:fld>
            <a:endParaRPr lang="tr-TR"/>
          </a:p>
        </p:txBody>
      </p:sp>
      <p:sp>
        <p:nvSpPr>
          <p:cNvPr id="14" name="Metin Yer Tutucusu 2">
            <a:extLst>
              <a:ext uri="{FF2B5EF4-FFF2-40B4-BE49-F238E27FC236}">
                <a16:creationId xmlns:a16="http://schemas.microsoft.com/office/drawing/2014/main" id="{252A4335-9801-4E01-BF3A-56BBADB85F2B}"/>
              </a:ext>
            </a:extLst>
          </p:cNvPr>
          <p:cNvSpPr txBox="1">
            <a:spLocks/>
          </p:cNvSpPr>
          <p:nvPr/>
        </p:nvSpPr>
        <p:spPr>
          <a:xfrm>
            <a:off x="550863" y="1750060"/>
            <a:ext cx="3565525" cy="72822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kumimoji="0" lang="en-US" sz="1800" b="0" i="0" u="none" strike="noStrike" kern="1200" cap="all" spc="200" normalizeH="0" baseline="0" noProof="0" dirty="0">
                <a:ln>
                  <a:noFill/>
                </a:ln>
                <a:solidFill>
                  <a:prstClr val="white"/>
                </a:solidFill>
                <a:effectLst/>
                <a:uLnTx/>
                <a:uFillTx/>
                <a:latin typeface="Gill Sans MT"/>
                <a:ea typeface="+mn-ea"/>
                <a:cs typeface="+mn-cs"/>
              </a:rPr>
              <a:t>Recent Bids for Auction Section</a:t>
            </a:r>
            <a:endParaRPr lang="tr-TR"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465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5437187" cy="617813"/>
          </a:xfrm>
        </p:spPr>
        <p:txBody>
          <a:bodyPr/>
          <a:lstStyle/>
          <a:p>
            <a:r>
              <a:rPr lang="tr-TR" dirty="0"/>
              <a:t>User Interface</a:t>
            </a:r>
          </a:p>
        </p:txBody>
      </p:sp>
      <p:sp>
        <p:nvSpPr>
          <p:cNvPr id="3" name="Metin Yer Tutucusu 2">
            <a:extLst>
              <a:ext uri="{FF2B5EF4-FFF2-40B4-BE49-F238E27FC236}">
                <a16:creationId xmlns:a16="http://schemas.microsoft.com/office/drawing/2014/main" id="{8F9FECB5-129D-476A-AD33-A982FFFF8922}"/>
              </a:ext>
            </a:extLst>
          </p:cNvPr>
          <p:cNvSpPr>
            <a:spLocks noGrp="1"/>
          </p:cNvSpPr>
          <p:nvPr>
            <p:ph type="body" idx="1"/>
          </p:nvPr>
        </p:nvSpPr>
        <p:spPr>
          <a:xfrm>
            <a:off x="550864" y="1563880"/>
            <a:ext cx="5437186" cy="702849"/>
          </a:xfrm>
        </p:spPr>
        <p:txBody>
          <a:bodyPr/>
          <a:lstStyle/>
          <a:p>
            <a:r>
              <a:rPr lang="en-US" sz="2000" dirty="0"/>
              <a:t>Recent Comments for Auction Section</a:t>
            </a:r>
            <a:endParaRPr lang="tr-TR" sz="2000" dirty="0"/>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3" y="2427371"/>
            <a:ext cx="5429114" cy="3349737"/>
          </a:xfrm>
        </p:spPr>
        <p:txBody>
          <a:bodyPr/>
          <a:lstStyle/>
          <a:p>
            <a:pPr marL="0" indent="0">
              <a:buNone/>
            </a:pPr>
            <a:r>
              <a:rPr lang="en-US" dirty="0"/>
              <a:t>This section provides lists of the last comments submitted for an auction.</a:t>
            </a:r>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31</a:t>
            </a:fld>
            <a:endParaRPr lang="tr-TR"/>
          </a:p>
        </p:txBody>
      </p:sp>
      <p:pic>
        <p:nvPicPr>
          <p:cNvPr id="12" name="Picture 24">
            <a:extLst>
              <a:ext uri="{FF2B5EF4-FFF2-40B4-BE49-F238E27FC236}">
                <a16:creationId xmlns:a16="http://schemas.microsoft.com/office/drawing/2014/main" id="{8F64D7A8-BDD1-4E79-85CC-27D21FA51110}"/>
              </a:ext>
            </a:extLst>
          </p:cNvPr>
          <p:cNvPicPr>
            <a:picLocks noGrp="1"/>
          </p:cNvPicPr>
          <p:nvPr>
            <p:ph sz="quarter" idx="4"/>
          </p:nvPr>
        </p:nvPicPr>
        <p:blipFill>
          <a:blip r:embed="rId2">
            <a:extLst>
              <a:ext uri="{28A0092B-C50C-407E-A947-70E740481C1C}">
                <a14:useLocalDpi xmlns:a14="http://schemas.microsoft.com/office/drawing/2010/main" val="0"/>
              </a:ext>
            </a:extLst>
          </a:blip>
          <a:stretch>
            <a:fillRect/>
          </a:stretch>
        </p:blipFill>
        <p:spPr>
          <a:xfrm>
            <a:off x="6330591" y="1563880"/>
            <a:ext cx="5310545" cy="4365865"/>
          </a:xfrm>
          <a:prstGeom prst="rect">
            <a:avLst/>
          </a:prstGeom>
        </p:spPr>
      </p:pic>
    </p:spTree>
    <p:extLst>
      <p:ext uri="{BB962C8B-B14F-4D97-AF65-F5344CB8AC3E}">
        <p14:creationId xmlns:p14="http://schemas.microsoft.com/office/powerpoint/2010/main" val="369399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ctrTitle"/>
          </p:nvPr>
        </p:nvSpPr>
        <p:spPr>
          <a:xfrm>
            <a:off x="7849098" y="1105853"/>
            <a:ext cx="3788684" cy="684885"/>
          </a:xfrm>
        </p:spPr>
        <p:txBody>
          <a:bodyPr wrap="square" anchor="b">
            <a:normAutofit/>
          </a:bodyPr>
          <a:lstStyle/>
          <a:p>
            <a:r>
              <a:rPr lang="tr-TR" dirty="0"/>
              <a:t>User Interface</a:t>
            </a:r>
          </a:p>
        </p:txBody>
      </p:sp>
      <p:pic>
        <p:nvPicPr>
          <p:cNvPr id="13" name="Picture 8">
            <a:extLst>
              <a:ext uri="{FF2B5EF4-FFF2-40B4-BE49-F238E27FC236}">
                <a16:creationId xmlns:a16="http://schemas.microsoft.com/office/drawing/2014/main" id="{DDBA545E-4110-4B8F-A516-8199E167E0E5}"/>
              </a:ext>
            </a:extLst>
          </p:cNvPr>
          <p:cNvPicPr>
            <a:picLocks noGrp="1"/>
          </p:cNvPicPr>
          <p:nvPr>
            <p:ph type="pic" sz="quarter" idx="13"/>
          </p:nvPr>
        </p:nvPicPr>
        <p:blipFill rotWithShape="1">
          <a:blip r:embed="rId2" cstate="print">
            <a:extLst>
              <a:ext uri="{28A0092B-C50C-407E-A947-70E740481C1C}">
                <a14:useLocalDpi xmlns:a14="http://schemas.microsoft.com/office/drawing/2010/main" val="0"/>
              </a:ext>
            </a:extLst>
          </a:blip>
          <a:stretch/>
        </p:blipFill>
        <p:spPr>
          <a:xfrm>
            <a:off x="665799" y="0"/>
            <a:ext cx="6120762" cy="6858000"/>
          </a:xfrm>
          <a:prstGeom prst="rect">
            <a:avLst/>
          </a:prstGeom>
          <a:noFill/>
        </p:spPr>
      </p:pic>
      <p:sp>
        <p:nvSpPr>
          <p:cNvPr id="9" name="Slayt Numarası Yer Tutucusu 8" hidden="1">
            <a:extLst>
              <a:ext uri="{FF2B5EF4-FFF2-40B4-BE49-F238E27FC236}">
                <a16:creationId xmlns:a16="http://schemas.microsoft.com/office/drawing/2014/main" id="{AF116342-A53C-41B5-9625-B38AF08CBB64}"/>
              </a:ext>
            </a:extLst>
          </p:cNvPr>
          <p:cNvSpPr>
            <a:spLocks noGrp="1"/>
          </p:cNvSpPr>
          <p:nvPr>
            <p:ph type="sldNum" sz="quarter" idx="4294967295"/>
          </p:nvPr>
        </p:nvSpPr>
        <p:spPr>
          <a:xfrm>
            <a:off x="9948863" y="6507212"/>
            <a:ext cx="1692274" cy="153888"/>
          </a:xfrm>
        </p:spPr>
        <p:txBody>
          <a:bodyPr/>
          <a:lstStyle/>
          <a:p>
            <a:pPr rtl="0">
              <a:spcAft>
                <a:spcPts val="600"/>
              </a:spcAft>
            </a:pPr>
            <a:fld id="{DBA1B0FB-D917-4C8C-928F-313BD683BF39}" type="slidenum">
              <a:rPr lang="tr-TR" smtClean="0"/>
              <a:pPr rtl="0">
                <a:spcAft>
                  <a:spcPts val="600"/>
                </a:spcAft>
              </a:pPr>
              <a:t>32</a:t>
            </a:fld>
            <a:endParaRPr lang="tr-TR"/>
          </a:p>
        </p:txBody>
      </p:sp>
      <p:sp>
        <p:nvSpPr>
          <p:cNvPr id="14" name="Metin Yer Tutucusu 2">
            <a:extLst>
              <a:ext uri="{FF2B5EF4-FFF2-40B4-BE49-F238E27FC236}">
                <a16:creationId xmlns:a16="http://schemas.microsoft.com/office/drawing/2014/main" id="{F8C560EC-93A3-42B6-9CA0-3457F0862CD2}"/>
              </a:ext>
            </a:extLst>
          </p:cNvPr>
          <p:cNvSpPr txBox="1">
            <a:spLocks/>
          </p:cNvSpPr>
          <p:nvPr/>
        </p:nvSpPr>
        <p:spPr>
          <a:xfrm>
            <a:off x="7849097" y="2245234"/>
            <a:ext cx="3642029" cy="451293"/>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000" b="0" i="0" u="none" strike="noStrike" kern="1200" cap="all" spc="200" normalizeH="0" baseline="0" noProof="0" dirty="0">
                <a:ln>
                  <a:noFill/>
                </a:ln>
                <a:solidFill>
                  <a:prstClr val="white"/>
                </a:solidFill>
                <a:effectLst/>
                <a:uLnTx/>
                <a:uFillTx/>
                <a:latin typeface="Gill Sans MT"/>
                <a:ea typeface="+mn-ea"/>
                <a:cs typeface="+mn-cs"/>
              </a:rPr>
              <a:t>User Profile Page</a:t>
            </a:r>
          </a:p>
        </p:txBody>
      </p:sp>
      <p:sp>
        <p:nvSpPr>
          <p:cNvPr id="15" name="İçerik Yer Tutucusu 3">
            <a:extLst>
              <a:ext uri="{FF2B5EF4-FFF2-40B4-BE49-F238E27FC236}">
                <a16:creationId xmlns:a16="http://schemas.microsoft.com/office/drawing/2014/main" id="{65FB44F8-FC57-49E3-A127-1AC915B9C07B}"/>
              </a:ext>
            </a:extLst>
          </p:cNvPr>
          <p:cNvSpPr txBox="1">
            <a:spLocks/>
          </p:cNvSpPr>
          <p:nvPr/>
        </p:nvSpPr>
        <p:spPr>
          <a:xfrm>
            <a:off x="7849097" y="2943418"/>
            <a:ext cx="3677105" cy="795663"/>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Each registered user has a unique profile page. </a:t>
            </a:r>
            <a:endParaRPr lang="tr-TR" dirty="0"/>
          </a:p>
        </p:txBody>
      </p:sp>
    </p:spTree>
    <p:extLst>
      <p:ext uri="{BB962C8B-B14F-4D97-AF65-F5344CB8AC3E}">
        <p14:creationId xmlns:p14="http://schemas.microsoft.com/office/powerpoint/2010/main" val="973099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3" y="549275"/>
            <a:ext cx="11090275" cy="984885"/>
          </a:xfrm>
        </p:spPr>
        <p:txBody>
          <a:bodyPr wrap="square" anchor="t">
            <a:normAutofit/>
          </a:bodyPr>
          <a:lstStyle/>
          <a:p>
            <a:r>
              <a:rPr lang="tr-TR" sz="4000" dirty="0"/>
              <a:t>User </a:t>
            </a:r>
            <a:r>
              <a:rPr lang="tr-TR" sz="4800" dirty="0"/>
              <a:t>Interface</a:t>
            </a:r>
          </a:p>
        </p:txBody>
      </p:sp>
      <p:pic>
        <p:nvPicPr>
          <p:cNvPr id="11" name="Picture 16">
            <a:extLst>
              <a:ext uri="{FF2B5EF4-FFF2-40B4-BE49-F238E27FC236}">
                <a16:creationId xmlns:a16="http://schemas.microsoft.com/office/drawing/2014/main" id="{F15FDCE0-36A2-44E1-9DE8-91D24CB9F0D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2" b="10756"/>
          <a:stretch/>
        </p:blipFill>
        <p:spPr>
          <a:xfrm>
            <a:off x="4469449" y="1750060"/>
            <a:ext cx="7070087" cy="4342765"/>
          </a:xfrm>
          <a:prstGeom prst="rect">
            <a:avLst/>
          </a:prstGeom>
          <a:noFill/>
        </p:spPr>
      </p:pic>
      <p:sp>
        <p:nvSpPr>
          <p:cNvPr id="3" name="Metin Yer Tutucusu 2">
            <a:extLst>
              <a:ext uri="{FF2B5EF4-FFF2-40B4-BE49-F238E27FC236}">
                <a16:creationId xmlns:a16="http://schemas.microsoft.com/office/drawing/2014/main" id="{8F9FECB5-129D-476A-AD33-A982FFFF8922}"/>
              </a:ext>
            </a:extLst>
          </p:cNvPr>
          <p:cNvSpPr>
            <a:spLocks noGrp="1"/>
          </p:cNvSpPr>
          <p:nvPr>
            <p:ph type="body" sz="half" idx="2"/>
          </p:nvPr>
        </p:nvSpPr>
        <p:spPr>
          <a:xfrm>
            <a:off x="652464" y="2586182"/>
            <a:ext cx="3463926" cy="3506643"/>
          </a:xfrm>
        </p:spPr>
        <p:txBody>
          <a:bodyPr wrap="square">
            <a:normAutofit/>
          </a:bodyPr>
          <a:lstStyle/>
          <a:p>
            <a:r>
              <a:rPr lang="en-US" dirty="0"/>
              <a:t>A user’s profile consists of the following 5 main sections:</a:t>
            </a:r>
            <a:endParaRPr lang="tr-TR" dirty="0"/>
          </a:p>
          <a:p>
            <a:pPr marL="285750" indent="-285750">
              <a:buFont typeface="Arial" panose="020B0604020202020204" pitchFamily="34" charset="0"/>
              <a:buChar char="•"/>
            </a:pPr>
            <a:r>
              <a:rPr lang="tr-TR" dirty="0"/>
              <a:t>Cover Page</a:t>
            </a:r>
          </a:p>
          <a:p>
            <a:pPr marL="285750" indent="-285750">
              <a:buFont typeface="Arial" panose="020B0604020202020204" pitchFamily="34" charset="0"/>
              <a:buChar char="•"/>
            </a:pPr>
            <a:r>
              <a:rPr lang="tr-TR" dirty="0"/>
              <a:t>Profile Picture</a:t>
            </a:r>
          </a:p>
          <a:p>
            <a:pPr marL="285750" indent="-285750">
              <a:buFont typeface="Arial" panose="020B0604020202020204" pitchFamily="34" charset="0"/>
              <a:buChar char="•"/>
            </a:pPr>
            <a:r>
              <a:rPr lang="tr-TR" dirty="0"/>
              <a:t>User Information’s</a:t>
            </a:r>
          </a:p>
          <a:p>
            <a:pPr marL="285750" indent="-285750">
              <a:buFont typeface="Arial" panose="020B0604020202020204" pitchFamily="34" charset="0"/>
              <a:buChar char="•"/>
            </a:pPr>
            <a:r>
              <a:rPr lang="tr-TR" dirty="0"/>
              <a:t>User Description</a:t>
            </a:r>
          </a:p>
          <a:p>
            <a:pPr marL="285750" indent="-285750">
              <a:buFont typeface="Arial" panose="020B0604020202020204" pitchFamily="34" charset="0"/>
              <a:buChar char="•"/>
            </a:pPr>
            <a:r>
              <a:rPr lang="tr-TR" dirty="0"/>
              <a:t>User Menu</a:t>
            </a:r>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tr-TR" smtClean="0"/>
              <a:pPr rtl="0">
                <a:spcAft>
                  <a:spcPts val="600"/>
                </a:spcAft>
              </a:pPr>
              <a:t>33</a:t>
            </a:fld>
            <a:endParaRPr lang="tr-TR"/>
          </a:p>
        </p:txBody>
      </p:sp>
      <p:sp>
        <p:nvSpPr>
          <p:cNvPr id="13" name="Metin Yer Tutucusu 2">
            <a:extLst>
              <a:ext uri="{FF2B5EF4-FFF2-40B4-BE49-F238E27FC236}">
                <a16:creationId xmlns:a16="http://schemas.microsoft.com/office/drawing/2014/main" id="{1A24AF2F-F754-45D6-A387-82B4A0C55D9E}"/>
              </a:ext>
            </a:extLst>
          </p:cNvPr>
          <p:cNvSpPr txBox="1">
            <a:spLocks/>
          </p:cNvSpPr>
          <p:nvPr/>
        </p:nvSpPr>
        <p:spPr>
          <a:xfrm>
            <a:off x="652463" y="1754447"/>
            <a:ext cx="3463926" cy="587101"/>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kumimoji="0" lang="fr-FR" sz="1800" b="0" i="0" u="none" strike="noStrike" kern="1200" cap="all" spc="200" normalizeH="0" baseline="0" noProof="0" dirty="0">
                <a:ln>
                  <a:noFill/>
                </a:ln>
                <a:solidFill>
                  <a:prstClr val="white"/>
                </a:solidFill>
                <a:effectLst/>
                <a:uLnTx/>
                <a:uFillTx/>
                <a:latin typeface="Gill Sans MT"/>
                <a:ea typeface="+mn-ea"/>
                <a:cs typeface="+mn-cs"/>
              </a:rPr>
              <a:t>User Profile Main Section</a:t>
            </a:r>
            <a:endParaRPr lang="tr-TR"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773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tr-TR" dirty="0"/>
              <a:t>Summary</a:t>
            </a:r>
          </a:p>
        </p:txBody>
      </p:sp>
      <p:pic>
        <p:nvPicPr>
          <p:cNvPr id="16" name="Resim Yer Tutucusu 15" descr="Veri Noktaları Dijital arka planı">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İçerik Yer Tutucusu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rtlCol="0">
            <a:normAutofit/>
          </a:bodyPr>
          <a:lstStyle/>
          <a:p>
            <a:pPr rtl="0"/>
            <a:r>
              <a:rPr lang="en-US" dirty="0"/>
              <a:t>Online auction is an application where all collectors, users who want to collect collections and users who want to sell their belongings can participate in auctions without difficulty and sell their desired product in secure auction sessions.</a:t>
            </a:r>
            <a:endParaRPr lang="tr-TR" dirty="0"/>
          </a:p>
        </p:txBody>
      </p:sp>
      <p:sp>
        <p:nvSpPr>
          <p:cNvPr id="6" name="Slayt Numarası Yer Tutucusu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34</a:t>
            </a:fld>
            <a:endParaRPr lang="tr-TR"/>
          </a:p>
        </p:txBody>
      </p:sp>
    </p:spTree>
    <p:extLst>
      <p:ext uri="{BB962C8B-B14F-4D97-AF65-F5344CB8AC3E}">
        <p14:creationId xmlns:p14="http://schemas.microsoft.com/office/powerpoint/2010/main" val="3521561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Başlık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879725"/>
          </a:xfrm>
        </p:spPr>
        <p:txBody>
          <a:bodyPr rtlCol="0"/>
          <a:lstStyle/>
          <a:p>
            <a:pPr rtl="0"/>
            <a:r>
              <a:rPr lang="tr-TR" dirty="0"/>
              <a:t>Thanks</a:t>
            </a:r>
          </a:p>
        </p:txBody>
      </p:sp>
      <p:sp>
        <p:nvSpPr>
          <p:cNvPr id="23" name="Alt Başlık 22">
            <a:extLst>
              <a:ext uri="{FF2B5EF4-FFF2-40B4-BE49-F238E27FC236}">
                <a16:creationId xmlns:a16="http://schemas.microsoft.com/office/drawing/2014/main" id="{8E5E4638-9BCB-4C2E-914F-CC868E2020D5}"/>
              </a:ext>
            </a:extLst>
          </p:cNvPr>
          <p:cNvSpPr>
            <a:spLocks noGrp="1"/>
          </p:cNvSpPr>
          <p:nvPr>
            <p:ph type="subTitle" idx="1"/>
          </p:nvPr>
        </p:nvSpPr>
        <p:spPr>
          <a:xfrm>
            <a:off x="550863" y="3811425"/>
            <a:ext cx="5437187" cy="2256090"/>
          </a:xfrm>
        </p:spPr>
        <p:txBody>
          <a:bodyPr rtlCol="0"/>
          <a:lstStyle/>
          <a:p>
            <a:pPr rtl="0"/>
            <a:r>
              <a:rPr lang="tr-TR" sz="2400" dirty="0"/>
              <a:t>Mahir Tekin Erdensan</a:t>
            </a:r>
          </a:p>
          <a:p>
            <a:pPr rtl="0"/>
            <a:r>
              <a:rPr lang="tr-TR" sz="2400" dirty="0"/>
              <a:t>Rumeysa Kutlu</a:t>
            </a:r>
          </a:p>
          <a:p>
            <a:pPr rtl="0"/>
            <a:r>
              <a:rPr lang="tr-TR" sz="2400" dirty="0"/>
              <a:t>Abdullah Burhan Başaran</a:t>
            </a:r>
          </a:p>
        </p:txBody>
      </p:sp>
      <p:pic>
        <p:nvPicPr>
          <p:cNvPr id="27" name="Resim Yer Tutucusu 26" descr="Veri Noktaları Dijital arka planı">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Resim Yer Tutucusu 32" descr="Veri Noktaları Dijital arka planı">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ayt Numarası Yer Tutucusu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35</a:t>
            </a:fld>
            <a:endParaRPr lang="tr-TR"/>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40" name="Gr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Serbest Biçim: Şekil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2" name="Serbest Biçim: Şekil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useBgFill="1">
        <p:nvSpPr>
          <p:cNvPr id="46" name="Dikdörtgen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8" name="Resim Yer Tutucusu 7" descr="Veri Noktaları Dijital arka planı">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Dikdörtgen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0" name="Dikdörtgen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5" name="Başlık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tr-TR" dirty="0"/>
              <a:t>Purpose of Project</a:t>
            </a:r>
          </a:p>
        </p:txBody>
      </p:sp>
      <p:sp>
        <p:nvSpPr>
          <p:cNvPr id="16" name="Alt Başlık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tr-TR" dirty="0"/>
              <a:t>W</a:t>
            </a:r>
            <a:r>
              <a:rPr lang="en-US" dirty="0"/>
              <a:t>hat is the aim of the project?</a:t>
            </a:r>
            <a:endParaRPr lang="tr-TR" dirty="0"/>
          </a:p>
          <a:p>
            <a:pPr marL="0" indent="0" rtl="0">
              <a:lnSpc>
                <a:spcPct val="100000"/>
              </a:lnSpc>
              <a:buNone/>
            </a:pPr>
            <a:r>
              <a:rPr lang="tr-TR" dirty="0"/>
              <a:t>W</a:t>
            </a:r>
            <a:r>
              <a:rPr lang="en-US" kern="1200" dirty="0">
                <a:latin typeface="+mn-lt"/>
                <a:ea typeface="+mn-ea"/>
                <a:cs typeface="+mn-cs"/>
              </a:rPr>
              <a:t>hy do we need </a:t>
            </a:r>
            <a:r>
              <a:rPr lang="tr-TR" dirty="0"/>
              <a:t>B</a:t>
            </a:r>
            <a:r>
              <a:rPr lang="en-US" kern="1200" dirty="0">
                <a:latin typeface="+mn-lt"/>
                <a:ea typeface="+mn-ea"/>
                <a:cs typeface="+mn-cs"/>
              </a:rPr>
              <a:t>iddib </a:t>
            </a:r>
            <a:r>
              <a:rPr lang="tr-TR" kern="1200" dirty="0">
                <a:latin typeface="+mn-lt"/>
                <a:ea typeface="+mn-ea"/>
                <a:cs typeface="+mn-cs"/>
              </a:rPr>
              <a:t>application?</a:t>
            </a:r>
          </a:p>
        </p:txBody>
      </p:sp>
      <p:sp>
        <p:nvSpPr>
          <p:cNvPr id="4" name="Slayt Numarası Yer Tutucusu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tr-TR" smtClean="0"/>
              <a:t>4</a:t>
            </a:fld>
            <a:endParaRPr lang="tr-T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88918-BA71-4D9F-B820-D582757827BF}"/>
              </a:ext>
            </a:extLst>
          </p:cNvPr>
          <p:cNvSpPr>
            <a:spLocks noGrp="1"/>
          </p:cNvSpPr>
          <p:nvPr>
            <p:ph type="title"/>
          </p:nvPr>
        </p:nvSpPr>
        <p:spPr>
          <a:xfrm>
            <a:off x="550862" y="549275"/>
            <a:ext cx="11097551" cy="698411"/>
          </a:xfrm>
        </p:spPr>
        <p:txBody>
          <a:bodyPr/>
          <a:lstStyle/>
          <a:p>
            <a:r>
              <a:rPr lang="tr-TR" dirty="0"/>
              <a:t>P</a:t>
            </a:r>
            <a:r>
              <a:rPr lang="en-US" dirty="0"/>
              <a:t>urpose of the </a:t>
            </a:r>
            <a:r>
              <a:rPr lang="tr-TR" dirty="0"/>
              <a:t>P</a:t>
            </a:r>
            <a:r>
              <a:rPr lang="en-US" dirty="0"/>
              <a:t>roject</a:t>
            </a:r>
            <a:endParaRPr lang="tr-TR" dirty="0"/>
          </a:p>
        </p:txBody>
      </p:sp>
      <p:sp>
        <p:nvSpPr>
          <p:cNvPr id="4" name="İçerik Yer Tutucusu 3">
            <a:extLst>
              <a:ext uri="{FF2B5EF4-FFF2-40B4-BE49-F238E27FC236}">
                <a16:creationId xmlns:a16="http://schemas.microsoft.com/office/drawing/2014/main" id="{AADB1B4E-A905-49F3-BDC1-C0AFFA4EE55D}"/>
              </a:ext>
            </a:extLst>
          </p:cNvPr>
          <p:cNvSpPr>
            <a:spLocks noGrp="1"/>
          </p:cNvSpPr>
          <p:nvPr>
            <p:ph sz="half" idx="2"/>
          </p:nvPr>
        </p:nvSpPr>
        <p:spPr>
          <a:xfrm>
            <a:off x="550862" y="1931351"/>
            <a:ext cx="10430483" cy="1563880"/>
          </a:xfrm>
        </p:spPr>
        <p:txBody>
          <a:bodyPr/>
          <a:lstStyle/>
          <a:p>
            <a:r>
              <a:rPr lang="en-US" dirty="0"/>
              <a:t>Our app aims to give people the opportunity to purchase items they want safely through auctions</a:t>
            </a:r>
            <a:r>
              <a:rPr lang="tr-TR" dirty="0"/>
              <a:t> </a:t>
            </a:r>
            <a:r>
              <a:rPr lang="en-US" dirty="0"/>
              <a:t>and to provide financial benefits through selling products they don't need at a price that is possibly higher than their value</a:t>
            </a:r>
            <a:r>
              <a:rPr lang="tr-TR" dirty="0"/>
              <a:t>.</a:t>
            </a:r>
          </a:p>
          <a:p>
            <a:endParaRPr lang="tr-TR" dirty="0"/>
          </a:p>
        </p:txBody>
      </p:sp>
      <p:sp>
        <p:nvSpPr>
          <p:cNvPr id="9" name="Slayt Numarası Yer Tutucusu 8">
            <a:extLst>
              <a:ext uri="{FF2B5EF4-FFF2-40B4-BE49-F238E27FC236}">
                <a16:creationId xmlns:a16="http://schemas.microsoft.com/office/drawing/2014/main" id="{AF116342-A53C-41B5-9625-B38AF08CBB64}"/>
              </a:ext>
            </a:extLst>
          </p:cNvPr>
          <p:cNvSpPr>
            <a:spLocks noGrp="1"/>
          </p:cNvSpPr>
          <p:nvPr>
            <p:ph type="sldNum" sz="quarter" idx="12"/>
          </p:nvPr>
        </p:nvSpPr>
        <p:spPr/>
        <p:txBody>
          <a:bodyPr/>
          <a:lstStyle/>
          <a:p>
            <a:pPr rtl="0"/>
            <a:fld id="{DBA1B0FB-D917-4C8C-928F-313BD683BF39}" type="slidenum">
              <a:rPr lang="tr-TR" smtClean="0"/>
              <a:t>5</a:t>
            </a:fld>
            <a:endParaRPr lang="tr-TR"/>
          </a:p>
        </p:txBody>
      </p:sp>
    </p:spTree>
    <p:extLst>
      <p:ext uri="{BB962C8B-B14F-4D97-AF65-F5344CB8AC3E}">
        <p14:creationId xmlns:p14="http://schemas.microsoft.com/office/powerpoint/2010/main" val="96770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Serbest Biçim: Şekil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p:nvSpPr>
          <p:cNvPr id="7" name="Başlık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tr-TR" dirty="0" err="1"/>
              <a:t>Why</a:t>
            </a:r>
            <a:r>
              <a:rPr lang="tr-TR" dirty="0"/>
              <a:t> Biddib?</a:t>
            </a:r>
          </a:p>
        </p:txBody>
      </p:sp>
      <p:sp>
        <p:nvSpPr>
          <p:cNvPr id="9" name="Metin Yer Tutucusu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rtlCol="0"/>
          <a:lstStyle/>
          <a:p>
            <a:pPr rtl="0"/>
            <a:r>
              <a:rPr lang="tr-TR" dirty="0"/>
              <a:t>Alt Başlık</a:t>
            </a:r>
          </a:p>
        </p:txBody>
      </p:sp>
      <p:sp>
        <p:nvSpPr>
          <p:cNvPr id="10" name="İçerik Yer Tutucusu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rtlCol="0"/>
          <a:lstStyle/>
          <a:p>
            <a:pPr rtl="0"/>
            <a:r>
              <a:rPr lang="tr-TR" dirty="0" err="1"/>
              <a:t>Our</a:t>
            </a:r>
            <a:r>
              <a:rPr lang="tr-TR" dirty="0"/>
              <a:t> </a:t>
            </a:r>
            <a:r>
              <a:rPr lang="tr-TR" dirty="0" err="1"/>
              <a:t>website</a:t>
            </a:r>
            <a:r>
              <a:rPr lang="tr-TR" dirty="0"/>
              <a:t> </a:t>
            </a:r>
            <a:r>
              <a:rPr lang="en-US" dirty="0"/>
              <a:t>is fast and reliable</a:t>
            </a:r>
            <a:r>
              <a:rPr lang="tr-TR" dirty="0"/>
              <a:t>.</a:t>
            </a:r>
          </a:p>
          <a:p>
            <a:pPr rtl="0"/>
            <a:r>
              <a:rPr lang="en-US" dirty="0"/>
              <a:t>Convenient and easy to use</a:t>
            </a:r>
            <a:r>
              <a:rPr lang="tr-TR" dirty="0"/>
              <a:t>.</a:t>
            </a:r>
          </a:p>
          <a:p>
            <a:pPr rtl="0"/>
            <a:r>
              <a:rPr lang="tr-TR" dirty="0"/>
              <a:t>Accessibility.</a:t>
            </a:r>
          </a:p>
          <a:p>
            <a:pPr rtl="0"/>
            <a:r>
              <a:rPr lang="tr-TR" dirty="0"/>
              <a:t>User-</a:t>
            </a:r>
            <a:r>
              <a:rPr lang="tr-TR" dirty="0" err="1"/>
              <a:t>to</a:t>
            </a:r>
            <a:r>
              <a:rPr lang="tr-TR" dirty="0"/>
              <a:t>-</a:t>
            </a:r>
            <a:r>
              <a:rPr lang="tr-TR" dirty="0" err="1"/>
              <a:t>user</a:t>
            </a:r>
            <a:r>
              <a:rPr lang="tr-TR" dirty="0"/>
              <a:t> </a:t>
            </a:r>
            <a:r>
              <a:rPr lang="tr-TR" dirty="0" err="1"/>
              <a:t>communication</a:t>
            </a:r>
            <a:r>
              <a:rPr lang="tr-TR" dirty="0"/>
              <a:t>.</a:t>
            </a:r>
          </a:p>
          <a:p>
            <a:pPr rtl="0"/>
            <a:endParaRPr lang="tr-TR" dirty="0"/>
          </a:p>
        </p:txBody>
      </p:sp>
      <p:sp>
        <p:nvSpPr>
          <p:cNvPr id="6" name="Slayt Numarası Yer Tutucusu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6</a:t>
            </a:fld>
            <a:endParaRPr lang="tr-TR"/>
          </a:p>
        </p:txBody>
      </p:sp>
      <p:sp>
        <p:nvSpPr>
          <p:cNvPr id="22" name="Serbest Biçim: Şekil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Tree>
    <p:extLst>
      <p:ext uri="{BB962C8B-B14F-4D97-AF65-F5344CB8AC3E}">
        <p14:creationId xmlns:p14="http://schemas.microsoft.com/office/powerpoint/2010/main" val="389134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Serbest Biçim: Şekil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nvGrpSpPr>
          <p:cNvPr id="40" name="Gr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Serbest Biçim: Şekil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2" name="Serbest Biçim: Şekil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a:p>
          </p:txBody>
        </p:sp>
      </p:grpSp>
      <p:sp useBgFill="1">
        <p:nvSpPr>
          <p:cNvPr id="46" name="Dikdörtgen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8" name="Resim Yer Tutucusu 7" descr="Veri Noktaları Dijital arka planı">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Dikdörtgen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0" name="Dikdörtgen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5" name="Başlık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tr-TR" dirty="0"/>
              <a:t>Problem and Solution Statement</a:t>
            </a:r>
          </a:p>
        </p:txBody>
      </p:sp>
      <p:sp>
        <p:nvSpPr>
          <p:cNvPr id="16" name="Alt Başlık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tr-TR" dirty="0"/>
              <a:t>Problems</a:t>
            </a:r>
          </a:p>
          <a:p>
            <a:pPr marL="0" indent="0" rtl="0">
              <a:lnSpc>
                <a:spcPct val="100000"/>
              </a:lnSpc>
              <a:buNone/>
            </a:pPr>
            <a:r>
              <a:rPr lang="tr-TR" dirty="0"/>
              <a:t>S</a:t>
            </a:r>
            <a:r>
              <a:rPr lang="en-US" dirty="0"/>
              <a:t>olutions </a:t>
            </a:r>
            <a:r>
              <a:rPr lang="tr-TR" dirty="0"/>
              <a:t>o</a:t>
            </a:r>
            <a:r>
              <a:rPr lang="en-US" dirty="0"/>
              <a:t>ffered by the </a:t>
            </a:r>
            <a:r>
              <a:rPr lang="tr-TR" dirty="0"/>
              <a:t>P</a:t>
            </a:r>
            <a:r>
              <a:rPr lang="en-US" dirty="0"/>
              <a:t>roject</a:t>
            </a:r>
            <a:endParaRPr lang="tr-TR" kern="1200" dirty="0">
              <a:latin typeface="+mn-lt"/>
              <a:ea typeface="+mn-ea"/>
              <a:cs typeface="+mn-cs"/>
            </a:endParaRPr>
          </a:p>
        </p:txBody>
      </p:sp>
      <p:sp>
        <p:nvSpPr>
          <p:cNvPr id="4" name="Slayt Numarası Yer Tutucusu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tr-TR" smtClean="0"/>
              <a:t>7</a:t>
            </a:fld>
            <a:endParaRPr lang="tr-TR"/>
          </a:p>
        </p:txBody>
      </p:sp>
    </p:spTree>
    <p:extLst>
      <p:ext uri="{BB962C8B-B14F-4D97-AF65-F5344CB8AC3E}">
        <p14:creationId xmlns:p14="http://schemas.microsoft.com/office/powerpoint/2010/main" val="117061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tr-TR" dirty="0"/>
              <a:t>Problems</a:t>
            </a:r>
          </a:p>
        </p:txBody>
      </p:sp>
      <p:sp>
        <p:nvSpPr>
          <p:cNvPr id="8" name="Metin Yer Tutucusu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tr-TR" dirty="0" err="1"/>
              <a:t>SECUrıty</a:t>
            </a:r>
            <a:endParaRPr lang="tr-TR" dirty="0"/>
          </a:p>
        </p:txBody>
      </p:sp>
      <p:sp>
        <p:nvSpPr>
          <p:cNvPr id="9" name="İçerik Yer Tutucusu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rtlCol="0">
            <a:normAutofit/>
          </a:bodyPr>
          <a:lstStyle/>
          <a:p>
            <a:pPr lvl="0" rtl="0"/>
            <a:r>
              <a:rPr lang="en-US" sz="1500" dirty="0"/>
              <a:t>Web services and applications have affected the exchange of information, so web applications that allow multiple transactions are vulnerable to attacks because they contain multiple important data and different information</a:t>
            </a:r>
            <a:r>
              <a:rPr lang="tr-TR" sz="1500" dirty="0"/>
              <a:t>. </a:t>
            </a:r>
          </a:p>
          <a:p>
            <a:pPr lvl="0" rtl="0"/>
            <a:r>
              <a:rPr lang="en-US" sz="1500" dirty="0"/>
              <a:t>Some malware can be used to reveal the personal information of the users participating in the auction. This may affect the reliability of the application</a:t>
            </a:r>
            <a:r>
              <a:rPr lang="tr-TR" sz="1500" dirty="0"/>
              <a:t>.</a:t>
            </a:r>
          </a:p>
          <a:p>
            <a:pPr lvl="0" rtl="0"/>
            <a:endParaRPr lang="tr-TR" dirty="0"/>
          </a:p>
          <a:p>
            <a:pPr rtl="0"/>
            <a:endParaRPr lang="tr-TR" dirty="0"/>
          </a:p>
        </p:txBody>
      </p:sp>
      <p:sp>
        <p:nvSpPr>
          <p:cNvPr id="12" name="Metin Yer Tutucusu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tr-TR" dirty="0" err="1"/>
              <a:t>Fraud</a:t>
            </a:r>
            <a:endParaRPr lang="tr-TR" dirty="0"/>
          </a:p>
        </p:txBody>
      </p:sp>
      <p:sp>
        <p:nvSpPr>
          <p:cNvPr id="13" name="İçerik Yer Tutucusu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a:bodyPr>
          <a:lstStyle/>
          <a:p>
            <a:pPr lvl="0" rtl="0"/>
            <a:r>
              <a:rPr lang="en-US" dirty="0"/>
              <a:t>The increasing popularity of using online auctions has led to an increase in fraudulent activity.</a:t>
            </a:r>
            <a:endParaRPr lang="tr-TR" dirty="0"/>
          </a:p>
          <a:p>
            <a:pPr lvl="0" rtl="0"/>
            <a:r>
              <a:rPr lang="en-US" dirty="0"/>
              <a:t>Once a buyer wins an auction and pays for it, the fraudulent seller will either not pursue with the delivery</a:t>
            </a:r>
            <a:r>
              <a:rPr lang="tr-TR" dirty="0"/>
              <a:t> </a:t>
            </a:r>
            <a:r>
              <a:rPr lang="en-US" dirty="0"/>
              <a:t>or send a less valuable version of the purchased item</a:t>
            </a:r>
            <a:r>
              <a:rPr lang="tr-TR" dirty="0"/>
              <a:t>.</a:t>
            </a:r>
          </a:p>
        </p:txBody>
      </p:sp>
      <p:sp>
        <p:nvSpPr>
          <p:cNvPr id="10" name="Metin Yer Tutucusu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tr-TR" dirty="0" err="1"/>
              <a:t>ShIll</a:t>
            </a:r>
            <a:r>
              <a:rPr lang="tr-TR" dirty="0"/>
              <a:t> </a:t>
            </a:r>
            <a:r>
              <a:rPr lang="tr-TR" dirty="0" err="1"/>
              <a:t>bIddIng</a:t>
            </a:r>
            <a:endParaRPr lang="tr-TR" dirty="0"/>
          </a:p>
        </p:txBody>
      </p:sp>
      <p:sp>
        <p:nvSpPr>
          <p:cNvPr id="11" name="İçerik Yer Tutucusu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a:bodyPr>
          <a:lstStyle/>
          <a:p>
            <a:pPr lvl="0" rtl="0"/>
            <a:r>
              <a:rPr lang="en-US" sz="1400" dirty="0"/>
              <a:t>Placing fake bids that benefits the seller of the item is known as shill bidding. This is a method often used in online auction</a:t>
            </a:r>
            <a:r>
              <a:rPr lang="tr-TR" sz="1400" dirty="0"/>
              <a:t>.</a:t>
            </a:r>
            <a:r>
              <a:rPr lang="en-US" sz="1400" dirty="0"/>
              <a:t> This is seen as an unlawful act as it unfairly raises the final price of the auction, so that the winning bidder pays more than they should have.</a:t>
            </a:r>
            <a:endParaRPr lang="tr-TR" sz="1400" dirty="0"/>
          </a:p>
        </p:txBody>
      </p:sp>
      <p:sp>
        <p:nvSpPr>
          <p:cNvPr id="16" name="Slayt Numarası Yer Tutucusu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8</a:t>
            </a:fld>
            <a:endParaRPr lang="tr-TR"/>
          </a:p>
        </p:txBody>
      </p:sp>
    </p:spTree>
    <p:extLst>
      <p:ext uri="{BB962C8B-B14F-4D97-AF65-F5344CB8AC3E}">
        <p14:creationId xmlns:p14="http://schemas.microsoft.com/office/powerpoint/2010/main" val="14205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tr-TR" dirty="0"/>
              <a:t>S</a:t>
            </a:r>
            <a:r>
              <a:rPr lang="en-US" dirty="0"/>
              <a:t>olutions </a:t>
            </a:r>
            <a:r>
              <a:rPr lang="tr-TR" dirty="0"/>
              <a:t>o</a:t>
            </a:r>
            <a:r>
              <a:rPr lang="en-US" dirty="0"/>
              <a:t>ffered by the </a:t>
            </a:r>
            <a:r>
              <a:rPr lang="tr-TR" dirty="0"/>
              <a:t>P</a:t>
            </a:r>
            <a:r>
              <a:rPr lang="en-US" dirty="0"/>
              <a:t>roject</a:t>
            </a:r>
            <a:endParaRPr lang="tr-TR" dirty="0"/>
          </a:p>
        </p:txBody>
      </p:sp>
      <p:sp>
        <p:nvSpPr>
          <p:cNvPr id="9" name="İçerik Yer Tutucusu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rtlCol="0">
            <a:normAutofit/>
          </a:bodyPr>
          <a:lstStyle/>
          <a:p>
            <a:pPr lvl="0" rtl="0"/>
            <a:r>
              <a:rPr lang="en-US" sz="1700" dirty="0"/>
              <a:t>Security threats With OWASP (Open Web Application Security Project), authentication tokens are usually sent over the network and stored on both the front-end and back-end. This ensures a high level of security.</a:t>
            </a:r>
          </a:p>
          <a:p>
            <a:pPr lvl="0" rtl="0"/>
            <a:endParaRPr lang="tr-TR" dirty="0"/>
          </a:p>
          <a:p>
            <a:pPr rtl="0"/>
            <a:endParaRPr lang="tr-TR" dirty="0"/>
          </a:p>
        </p:txBody>
      </p:sp>
      <p:sp>
        <p:nvSpPr>
          <p:cNvPr id="13" name="İçerik Yer Tutucusu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a:bodyPr>
          <a:lstStyle/>
          <a:p>
            <a:pPr lvl="0" rtl="0"/>
            <a:r>
              <a:rPr lang="en-US" dirty="0"/>
              <a:t>The confidentiality factor among the auction participants is considered by our application, which ensures its reliability. Our app uses 256-bit SSL encryption to prevent malware like SQL injection from trying to expose user information.</a:t>
            </a:r>
            <a:endParaRPr lang="tr-TR" dirty="0"/>
          </a:p>
        </p:txBody>
      </p:sp>
      <p:sp>
        <p:nvSpPr>
          <p:cNvPr id="11" name="İçerik Yer Tutucusu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a:bodyPr>
          <a:lstStyle/>
          <a:p>
            <a:pPr lvl="0" rtl="0"/>
            <a:r>
              <a:rPr lang="en-US" dirty="0"/>
              <a:t>Another important feature of the online auction application is that the user enters private information such as Tc ID number, phone number and e-mail while becoming a member, and prevents fraud and fraud through identity verification.</a:t>
            </a:r>
            <a:endParaRPr lang="tr-TR" dirty="0"/>
          </a:p>
        </p:txBody>
      </p:sp>
      <p:sp>
        <p:nvSpPr>
          <p:cNvPr id="16" name="Slayt Numarası Yer Tutucusu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tr-TR" smtClean="0"/>
              <a:pPr rtl="0"/>
              <a:t>9</a:t>
            </a:fld>
            <a:endParaRPr lang="tr-TR"/>
          </a:p>
        </p:txBody>
      </p:sp>
    </p:spTree>
    <p:extLst>
      <p:ext uri="{BB962C8B-B14F-4D97-AF65-F5344CB8AC3E}">
        <p14:creationId xmlns:p14="http://schemas.microsoft.com/office/powerpoint/2010/main" val="4773415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92.tgt.Office_50301377_TF33713516_Win32_OJ112196127.potx" id="{BF394F44-30C1-4C04-B59A-E4AA2608C8F0}" vid="{3EE38AD3-D7C6-4B0B-8677-B0CED5DA8C99}"/>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3B kayan tasarım</Template>
  <TotalTime>677</TotalTime>
  <Words>1188</Words>
  <Application>Microsoft Office PowerPoint</Application>
  <PresentationFormat>Geniş ekran</PresentationFormat>
  <Paragraphs>197</Paragraphs>
  <Slides>35</Slides>
  <Notes>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35</vt:i4>
      </vt:variant>
    </vt:vector>
  </HeadingPairs>
  <TitlesOfParts>
    <vt:vector size="40" baseType="lpstr">
      <vt:lpstr>Arial</vt:lpstr>
      <vt:lpstr>Calibri</vt:lpstr>
      <vt:lpstr>Gill Sans MT</vt:lpstr>
      <vt:lpstr>Times New Roman</vt:lpstr>
      <vt:lpstr>3DFloatVTI</vt:lpstr>
      <vt:lpstr>Biddib</vt:lpstr>
      <vt:lpstr>Subjects</vt:lpstr>
      <vt:lpstr>Introduction</vt:lpstr>
      <vt:lpstr>Purpose of Project</vt:lpstr>
      <vt:lpstr>Purpose of the Project</vt:lpstr>
      <vt:lpstr>Why Biddib?</vt:lpstr>
      <vt:lpstr>Problem and Solution Statement</vt:lpstr>
      <vt:lpstr>Problems</vt:lpstr>
      <vt:lpstr>Solutions offered by the Project</vt:lpstr>
      <vt:lpstr>Analysis and Modeling</vt:lpstr>
      <vt:lpstr>System Architecture</vt:lpstr>
      <vt:lpstr>Front-End Architectures </vt:lpstr>
      <vt:lpstr>System Architecture</vt:lpstr>
      <vt:lpstr>Back-End Architectures </vt:lpstr>
      <vt:lpstr>System Architecture</vt:lpstr>
      <vt:lpstr>Database Design</vt:lpstr>
      <vt:lpstr>Class Diagrams</vt:lpstr>
      <vt:lpstr>Project Design</vt:lpstr>
      <vt:lpstr>Indroduction</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 Başlığı</dc:title>
  <dc:creator>Aydın KUTLU</dc:creator>
  <cp:lastModifiedBy>Aydın KUTLU</cp:lastModifiedBy>
  <cp:revision>58</cp:revision>
  <dcterms:created xsi:type="dcterms:W3CDTF">2021-06-14T08:28:45Z</dcterms:created>
  <dcterms:modified xsi:type="dcterms:W3CDTF">2021-06-14T19:46:45Z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